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Montserrat ExtraLight"/>
      <p:regular r:id="rId53"/>
      <p:bold r:id="rId54"/>
      <p:italic r:id="rId55"/>
      <p:boldItalic r:id="rId56"/>
    </p:embeddedFont>
    <p:embeddedFont>
      <p:font typeface="Montserrat ExtraBold"/>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MontserratExtraLight-regular.fntdata"/><Relationship Id="rId52" Type="http://schemas.openxmlformats.org/officeDocument/2006/relationships/font" Target="fonts/MontserratMedium-boldItalic.fntdata"/><Relationship Id="rId11" Type="http://schemas.openxmlformats.org/officeDocument/2006/relationships/slide" Target="slides/slide7.xml"/><Relationship Id="rId55" Type="http://schemas.openxmlformats.org/officeDocument/2006/relationships/font" Target="fonts/MontserratExtraLight-italic.fntdata"/><Relationship Id="rId10" Type="http://schemas.openxmlformats.org/officeDocument/2006/relationships/slide" Target="slides/slide6.xml"/><Relationship Id="rId54" Type="http://schemas.openxmlformats.org/officeDocument/2006/relationships/font" Target="fonts/MontserratExtraLight-bold.fntdata"/><Relationship Id="rId13" Type="http://schemas.openxmlformats.org/officeDocument/2006/relationships/slide" Target="slides/slide9.xml"/><Relationship Id="rId57" Type="http://schemas.openxmlformats.org/officeDocument/2006/relationships/font" Target="fonts/MontserratExtraBold-bold.fntdata"/><Relationship Id="rId12" Type="http://schemas.openxmlformats.org/officeDocument/2006/relationships/slide" Target="slides/slide8.xml"/><Relationship Id="rId56" Type="http://schemas.openxmlformats.org/officeDocument/2006/relationships/font" Target="fonts/MontserratExtraLight-boldItalic.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MontserratExtra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fdf9e8e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fdf9e8e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fdf9e8e0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fdf9e8e0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fdf9e8e0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fdf9e8e0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fdf9e8e0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fdf9e8e0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a50344b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a50344b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b8151ef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b8151ef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fdf9e8e0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fdf9e8e0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fdf9e8e0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1fdf9e8e0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c2650b6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c2650b6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fdf9e8e0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fdf9e8e0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fdf9e8e0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fdf9e8e0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fdf9e8e0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1fdf9e8e0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fdf9e8e0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fdf9e8e0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fdf9e8e0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1fdf9e8e0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9bf84e7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09bf84e7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9bf84e7d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9bf84e7d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a5190a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a5190a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fdf9e8e0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fdf9e8e0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1fdf9e8e0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1fdf9e8e0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fdf9e8e0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fdf9e8e0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fdf9e8e0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fdf9e8e0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1fdf9e8e0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1fdf9e8e0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1fdf9e8e0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1fdf9e8e0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fdf9e8e0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fdf9e8e0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fdf9e8e0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fdf9e8e0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fdf9e8e0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fdf9e8e0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b8151ef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b8151ef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fdf9e8e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fdf9e8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fdf9e8e0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fdf9e8e0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7351baa1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7351baa1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7351baa1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7351baa1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CSCI 191T</a:t>
            </a:r>
            <a:endParaRPr/>
          </a:p>
        </p:txBody>
      </p:sp>
      <p:sp>
        <p:nvSpPr>
          <p:cNvPr id="159" name="Google Shape;159;p36"/>
          <p:cNvSpPr txBox="1"/>
          <p:nvPr>
            <p:ph idx="1" type="subTitle"/>
          </p:nvPr>
        </p:nvSpPr>
        <p:spPr>
          <a:xfrm>
            <a:off x="1612350" y="3692650"/>
            <a:ext cx="59193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Harsh Mohan  Sason, Harry Patel, Emmy Tran, Paramvir Toor</a:t>
            </a:r>
            <a:endParaRPr/>
          </a:p>
        </p:txBody>
      </p:sp>
      <p:sp>
        <p:nvSpPr>
          <p:cNvPr id="160" name="Google Shape;160;p36"/>
          <p:cNvSpPr txBox="1"/>
          <p:nvPr>
            <p:ph type="ctrTitle"/>
          </p:nvPr>
        </p:nvSpPr>
        <p:spPr>
          <a:xfrm>
            <a:off x="2404200" y="2649600"/>
            <a:ext cx="4335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PROJECT PRESENTATION</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45"/>
          <p:cNvSpPr txBox="1"/>
          <p:nvPr>
            <p:ph type="ctrTitle"/>
          </p:nvPr>
        </p:nvSpPr>
        <p:spPr>
          <a:xfrm>
            <a:off x="1273500" y="830819"/>
            <a:ext cx="6597000" cy="15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ZONE OF PROXIMAL DEVELOPMENT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t>
            </a:r>
            <a:endParaRPr/>
          </a:p>
        </p:txBody>
      </p:sp>
      <p:sp>
        <p:nvSpPr>
          <p:cNvPr id="234" name="Google Shape;234;p4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t>“the distance between the actual developmental level as determined by independent problem solving and the level of potential development as determined through problem-solving under adult guidance, or in collaboration with more capable peers” (Vygotsky, 1978, p. 86).</a:t>
            </a:r>
            <a:endParaRPr sz="1400"/>
          </a:p>
        </p:txBody>
      </p:sp>
      <p:cxnSp>
        <p:nvCxnSpPr>
          <p:cNvPr id="235" name="Google Shape;235;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46"/>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7"/>
          <p:cNvSpPr txBox="1"/>
          <p:nvPr>
            <p:ph idx="1" type="body"/>
          </p:nvPr>
        </p:nvSpPr>
        <p:spPr>
          <a:xfrm>
            <a:off x="238025" y="255350"/>
            <a:ext cx="3336300" cy="46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ZPD is basically the difference between what a learner can do without help and what a learner can do with assistance</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instruction is most beneficial when given in the ZPD because in order to learn, we must be presented with tasks out of our ability and are challenging which promotes </a:t>
            </a:r>
            <a:r>
              <a:rPr lang="en" sz="1400"/>
              <a:t>cognitive</a:t>
            </a:r>
            <a:r>
              <a:rPr lang="en" sz="1400"/>
              <a:t> </a:t>
            </a:r>
            <a:r>
              <a:rPr lang="en" sz="1400"/>
              <a:t>growth</a:t>
            </a:r>
            <a:r>
              <a:rPr lang="en" sz="1400"/>
              <a:t>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47"/>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pic>
        <p:nvPicPr>
          <p:cNvPr id="243" name="Google Shape;243;p47"/>
          <p:cNvPicPr preferRelativeResize="0"/>
          <p:nvPr/>
        </p:nvPicPr>
        <p:blipFill>
          <a:blip r:embed="rId3">
            <a:alphaModFix/>
          </a:blip>
          <a:stretch>
            <a:fillRect/>
          </a:stretch>
        </p:blipFill>
        <p:spPr>
          <a:xfrm>
            <a:off x="3937600" y="162075"/>
            <a:ext cx="5047549" cy="4475075"/>
          </a:xfrm>
          <a:prstGeom prst="rect">
            <a:avLst/>
          </a:prstGeom>
          <a:noFill/>
          <a:ln>
            <a:noFill/>
          </a:ln>
        </p:spPr>
      </p:pic>
      <p:sp>
        <p:nvSpPr>
          <p:cNvPr id="244" name="Google Shape;244;p47"/>
          <p:cNvSpPr txBox="1"/>
          <p:nvPr>
            <p:ph type="title"/>
          </p:nvPr>
        </p:nvSpPr>
        <p:spPr>
          <a:xfrm>
            <a:off x="80900" y="162075"/>
            <a:ext cx="3737700" cy="11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exactly is ZPD?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938500" y="445025"/>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250" name="Google Shape;250;p48"/>
          <p:cNvSpPr txBox="1"/>
          <p:nvPr>
            <p:ph idx="1" type="body"/>
          </p:nvPr>
        </p:nvSpPr>
        <p:spPr>
          <a:xfrm>
            <a:off x="356850" y="864225"/>
            <a:ext cx="4766400" cy="40014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400"/>
              <a:t>A responsible adult instructs a kid on how to ride a bike without stabilisers.</a:t>
            </a:r>
            <a:endParaRPr b="1" sz="1400"/>
          </a:p>
          <a:p>
            <a:pPr indent="0" lvl="0" marL="0" rtl="0" algn="l">
              <a:lnSpc>
                <a:spcPct val="115000"/>
              </a:lnSpc>
              <a:spcBef>
                <a:spcPts val="1400"/>
              </a:spcBef>
              <a:spcAft>
                <a:spcPts val="0"/>
              </a:spcAft>
              <a:buNone/>
            </a:pPr>
            <a:r>
              <a:rPr lang="en" sz="1400"/>
              <a:t>The youngster may already possess the maturational skills necessary to ride a bike without stabilisers. However, kids need supervision and social engagement to master this ability.</a:t>
            </a:r>
            <a:endParaRPr sz="1400"/>
          </a:p>
          <a:p>
            <a:pPr indent="0" lvl="0" marL="0" rtl="0" algn="l">
              <a:lnSpc>
                <a:spcPct val="115000"/>
              </a:lnSpc>
              <a:spcBef>
                <a:spcPts val="1400"/>
              </a:spcBef>
              <a:spcAft>
                <a:spcPts val="0"/>
              </a:spcAft>
              <a:buNone/>
            </a:pPr>
            <a:r>
              <a:t/>
            </a:r>
            <a:endParaRPr sz="1400"/>
          </a:p>
          <a:p>
            <a:pPr indent="0" lvl="0" marL="0" rtl="0" algn="l">
              <a:lnSpc>
                <a:spcPct val="115000"/>
              </a:lnSpc>
              <a:spcBef>
                <a:spcPts val="1400"/>
              </a:spcBef>
              <a:spcAft>
                <a:spcPts val="0"/>
              </a:spcAft>
              <a:buNone/>
            </a:pPr>
            <a:r>
              <a:t/>
            </a:r>
            <a:endParaRPr b="1" sz="1400"/>
          </a:p>
          <a:p>
            <a:pPr indent="0" lvl="0" marL="0" rtl="0" algn="l">
              <a:lnSpc>
                <a:spcPct val="115000"/>
              </a:lnSpc>
              <a:spcBef>
                <a:spcPts val="1400"/>
              </a:spcBef>
              <a:spcAft>
                <a:spcPts val="0"/>
              </a:spcAft>
              <a:buNone/>
            </a:pPr>
            <a:r>
              <a:t/>
            </a:r>
            <a:endParaRPr b="1" sz="1400"/>
          </a:p>
          <a:p>
            <a:pPr indent="0" lvl="0" marL="0" rtl="0" algn="l">
              <a:spcBef>
                <a:spcPts val="1400"/>
              </a:spcBef>
              <a:spcAft>
                <a:spcPts val="0"/>
              </a:spcAft>
              <a:buNone/>
            </a:pPr>
            <a:r>
              <a:t/>
            </a:r>
            <a:endParaRPr sz="1400"/>
          </a:p>
          <a:p>
            <a:pPr indent="0" lvl="0" marL="0" rtl="0" algn="l">
              <a:spcBef>
                <a:spcPts val="0"/>
              </a:spcBef>
              <a:spcAft>
                <a:spcPts val="1600"/>
              </a:spcAft>
              <a:buNone/>
            </a:pPr>
            <a:r>
              <a:t/>
            </a:r>
            <a:endParaRPr sz="1400"/>
          </a:p>
        </p:txBody>
      </p:sp>
      <p:cxnSp>
        <p:nvCxnSpPr>
          <p:cNvPr id="251" name="Google Shape;251;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2" name="Google Shape;252;p48"/>
          <p:cNvSpPr txBox="1"/>
          <p:nvPr/>
        </p:nvSpPr>
        <p:spPr>
          <a:xfrm>
            <a:off x="938500" y="40463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pic>
        <p:nvPicPr>
          <p:cNvPr id="253" name="Google Shape;253;p48"/>
          <p:cNvPicPr preferRelativeResize="0"/>
          <p:nvPr/>
        </p:nvPicPr>
        <p:blipFill>
          <a:blip r:embed="rId3">
            <a:alphaModFix/>
          </a:blip>
          <a:stretch>
            <a:fillRect/>
          </a:stretch>
        </p:blipFill>
        <p:spPr>
          <a:xfrm>
            <a:off x="5549725" y="699075"/>
            <a:ext cx="3422500" cy="342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541375" y="20865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Scaffolding</a:t>
            </a:r>
            <a:endParaRPr/>
          </a:p>
        </p:txBody>
      </p:sp>
      <p:sp>
        <p:nvSpPr>
          <p:cNvPr id="259" name="Google Shape;259;p49"/>
          <p:cNvSpPr txBox="1"/>
          <p:nvPr>
            <p:ph idx="1" type="body"/>
          </p:nvPr>
        </p:nvSpPr>
        <p:spPr>
          <a:xfrm>
            <a:off x="295000" y="864175"/>
            <a:ext cx="3451200" cy="417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Scaffolding is the process of breaking lessons into manageable units, with the teacher providing decreasing levels of support as students grasp new concepts and master new skills.</a:t>
            </a:r>
            <a:endParaRPr b="1" sz="1400"/>
          </a:p>
          <a:p>
            <a:pPr indent="0" lvl="0" marL="457200" rtl="0" algn="l">
              <a:spcBef>
                <a:spcPts val="1600"/>
              </a:spcBef>
              <a:spcAft>
                <a:spcPts val="0"/>
              </a:spcAft>
              <a:buNone/>
            </a:pPr>
            <a:r>
              <a:t/>
            </a:r>
            <a:endParaRPr b="1" sz="1400"/>
          </a:p>
          <a:p>
            <a:pPr indent="-317500" lvl="0" marL="457200" rtl="0" algn="l">
              <a:spcBef>
                <a:spcPts val="1600"/>
              </a:spcBef>
              <a:spcAft>
                <a:spcPts val="0"/>
              </a:spcAft>
              <a:buSzPts val="1400"/>
              <a:buChar char="●"/>
            </a:pPr>
            <a:r>
              <a:rPr b="1" lang="en" sz="1400"/>
              <a:t>Scaffolding provides that guidance and support to help the learner move through their ZPD and develop new skills and knowledge.</a:t>
            </a:r>
            <a:endParaRPr b="1" sz="1400"/>
          </a:p>
        </p:txBody>
      </p:sp>
      <p:pic>
        <p:nvPicPr>
          <p:cNvPr id="260" name="Google Shape;260;p49"/>
          <p:cNvPicPr preferRelativeResize="0"/>
          <p:nvPr/>
        </p:nvPicPr>
        <p:blipFill>
          <a:blip r:embed="rId3">
            <a:alphaModFix/>
          </a:blip>
          <a:stretch>
            <a:fillRect/>
          </a:stretch>
        </p:blipFill>
        <p:spPr>
          <a:xfrm>
            <a:off x="3746050" y="65775"/>
            <a:ext cx="5323150" cy="331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0"/>
          <p:cNvSpPr txBox="1"/>
          <p:nvPr>
            <p:ph type="title"/>
          </p:nvPr>
        </p:nvSpPr>
        <p:spPr>
          <a:xfrm>
            <a:off x="938500" y="445025"/>
            <a:ext cx="5735700" cy="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 AND BACKGROUND MATERIALS</a:t>
            </a:r>
            <a:endParaRPr/>
          </a:p>
        </p:txBody>
      </p:sp>
      <p:sp>
        <p:nvSpPr>
          <p:cNvPr id="266" name="Google Shape;266;p50"/>
          <p:cNvSpPr txBox="1"/>
          <p:nvPr>
            <p:ph idx="1" type="body"/>
          </p:nvPr>
        </p:nvSpPr>
        <p:spPr>
          <a:xfrm>
            <a:off x="891225" y="1292825"/>
            <a:ext cx="7903800" cy="3731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Piaget's theory of cognitive development: Piaget's theory emphasizes the importance of play in helping children develop their cognitive abilities, including problem-solving, language, and abstract thinking.</a:t>
            </a:r>
            <a:endParaRPr sz="1400"/>
          </a:p>
          <a:p>
            <a:pPr indent="0" lvl="0" marL="457200" rtl="0" algn="l">
              <a:lnSpc>
                <a:spcPct val="115000"/>
              </a:lnSpc>
              <a:spcBef>
                <a:spcPts val="1200"/>
              </a:spcBef>
              <a:spcAft>
                <a:spcPts val="0"/>
              </a:spcAft>
              <a:buNone/>
            </a:pPr>
            <a:r>
              <a:t/>
            </a:r>
            <a:endParaRPr sz="1400"/>
          </a:p>
          <a:p>
            <a:pPr indent="-317500" lvl="0" marL="457200" rtl="0" algn="l">
              <a:lnSpc>
                <a:spcPct val="115000"/>
              </a:lnSpc>
              <a:spcBef>
                <a:spcPts val="1200"/>
              </a:spcBef>
              <a:spcAft>
                <a:spcPts val="0"/>
              </a:spcAft>
              <a:buSzPts val="1400"/>
              <a:buChar char="●"/>
            </a:pPr>
            <a:r>
              <a:rPr lang="en" sz="1400"/>
              <a:t>Erikson's theory of psychosocial development: Erikson's theory emphasizes the importance of play in helping children develop their social-emotional skills, including trust, autonomy, and initiative.</a:t>
            </a:r>
            <a:endParaRPr sz="1400"/>
          </a:p>
          <a:p>
            <a:pPr indent="0" lvl="0" marL="0" rtl="0" algn="l">
              <a:lnSpc>
                <a:spcPct val="115000"/>
              </a:lnSpc>
              <a:spcBef>
                <a:spcPts val="1200"/>
              </a:spcBef>
              <a:spcAft>
                <a:spcPts val="0"/>
              </a:spcAft>
              <a:buNone/>
            </a:pPr>
            <a:r>
              <a:t/>
            </a:r>
            <a:endParaRPr sz="1400"/>
          </a:p>
          <a:p>
            <a:pPr indent="-317500" lvl="0" marL="457200" rtl="0" algn="l">
              <a:lnSpc>
                <a:spcPct val="115000"/>
              </a:lnSpc>
              <a:spcBef>
                <a:spcPts val="1200"/>
              </a:spcBef>
              <a:spcAft>
                <a:spcPts val="0"/>
              </a:spcAft>
              <a:buSzPts val="1400"/>
              <a:buChar char="●"/>
            </a:pPr>
            <a:r>
              <a:rPr lang="en" sz="1400"/>
              <a:t>Vygotsky's theory of sociocultural development: Vygotsky's theory emphasizes the role of social interactions and play in helping children learn from more knowledgeable others and develop their cognitive and social skills.</a:t>
            </a:r>
            <a:endParaRPr sz="1400"/>
          </a:p>
          <a:p>
            <a:pPr indent="0" lvl="0" marL="0" rtl="0" algn="l">
              <a:lnSpc>
                <a:spcPct val="150000"/>
              </a:lnSpc>
              <a:spcBef>
                <a:spcPts val="1200"/>
              </a:spcBef>
              <a:spcAft>
                <a:spcPts val="0"/>
              </a:spcAft>
              <a:buNone/>
            </a:pPr>
            <a:r>
              <a:t/>
            </a:r>
            <a:endParaRPr sz="1400"/>
          </a:p>
        </p:txBody>
      </p:sp>
      <p:cxnSp>
        <p:nvCxnSpPr>
          <p:cNvPr id="267" name="Google Shape;267;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8" name="Google Shape;268;p50"/>
          <p:cNvSpPr txBox="1"/>
          <p:nvPr/>
        </p:nvSpPr>
        <p:spPr>
          <a:xfrm>
            <a:off x="2517500" y="44898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1"/>
          <p:cNvSpPr txBox="1"/>
          <p:nvPr>
            <p:ph type="title"/>
          </p:nvPr>
        </p:nvSpPr>
        <p:spPr>
          <a:xfrm>
            <a:off x="938500" y="445025"/>
            <a:ext cx="6168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CONCLUSION</a:t>
            </a:r>
            <a:endParaRPr/>
          </a:p>
        </p:txBody>
      </p:sp>
      <p:sp>
        <p:nvSpPr>
          <p:cNvPr id="274" name="Google Shape;274;p51"/>
          <p:cNvSpPr txBox="1"/>
          <p:nvPr>
            <p:ph idx="1" type="body"/>
          </p:nvPr>
        </p:nvSpPr>
        <p:spPr>
          <a:xfrm>
            <a:off x="938500" y="1246025"/>
            <a:ext cx="7172100" cy="380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Play is an important component of a child's mental development because it allows children to engage in activities that are just beyond their current level of understanding and skill</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Play, according to Vygotsky, fosters cognitive growth in children by establishing a "zone of proximal development." if a result, play enables kids to take on tough but manageable tasks and, if required, seek advice and help from others with more experience (such parents, teachers, or peers).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Furthermore, according to Vygotsky, play is a social activity that entails collaboration, negotiation, and communication with others. Children's language and communication abilities, as well as their capacity to cooperate with others to achieve shared objectives, are all facilitated by this social component of play. </a:t>
            </a:r>
            <a:endParaRPr sz="1400"/>
          </a:p>
        </p:txBody>
      </p:sp>
      <p:cxnSp>
        <p:nvCxnSpPr>
          <p:cNvPr id="275" name="Google Shape;275;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6" name="Google Shape;276;p51"/>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52"/>
          <p:cNvSpPr txBox="1"/>
          <p:nvPr>
            <p:ph type="ctrTitle"/>
          </p:nvPr>
        </p:nvSpPr>
        <p:spPr>
          <a:xfrm>
            <a:off x="504500" y="830825"/>
            <a:ext cx="8242200" cy="22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SEX AS AN ALGORITHM: THE THEORY UNDER THE LENS OF COMPUTATION</a:t>
            </a:r>
            <a:endParaRPr/>
          </a:p>
        </p:txBody>
      </p:sp>
      <p:sp>
        <p:nvSpPr>
          <p:cNvPr id="282" name="Google Shape;282;p52"/>
          <p:cNvSpPr txBox="1"/>
          <p:nvPr>
            <p:ph idx="1" type="subTitle"/>
          </p:nvPr>
        </p:nvSpPr>
        <p:spPr>
          <a:xfrm>
            <a:off x="2535500" y="3393963"/>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Adi Livnat, Christos Papadimitriou</a:t>
            </a:r>
            <a:endParaRPr/>
          </a:p>
        </p:txBody>
      </p:sp>
      <p:cxnSp>
        <p:nvCxnSpPr>
          <p:cNvPr id="283" name="Google Shape;283;p52"/>
          <p:cNvCxnSpPr/>
          <p:nvPr/>
        </p:nvCxnSpPr>
        <p:spPr>
          <a:xfrm>
            <a:off x="3244100" y="321608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Authors</a:t>
            </a:r>
            <a:endParaRPr/>
          </a:p>
        </p:txBody>
      </p:sp>
      <p:cxnSp>
        <p:nvCxnSpPr>
          <p:cNvPr id="289" name="Google Shape;289;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0" name="Google Shape;290;p53"/>
          <p:cNvSpPr txBox="1"/>
          <p:nvPr/>
        </p:nvSpPr>
        <p:spPr>
          <a:xfrm>
            <a:off x="1492050" y="4011325"/>
            <a:ext cx="2169000" cy="3774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chemeClr val="lt1"/>
                </a:solidFill>
                <a:latin typeface="Montserrat"/>
                <a:ea typeface="Montserrat"/>
                <a:cs typeface="Montserrat"/>
                <a:sym typeface="Montserrat"/>
              </a:rPr>
              <a:t>Adi Livnat</a:t>
            </a:r>
            <a:endParaRPr sz="1150">
              <a:solidFill>
                <a:schemeClr val="accent2"/>
              </a:solidFill>
              <a:latin typeface="Montserrat ExtraBold"/>
              <a:ea typeface="Montserrat ExtraBold"/>
              <a:cs typeface="Montserrat ExtraBold"/>
              <a:sym typeface="Montserrat ExtraBold"/>
            </a:endParaRPr>
          </a:p>
        </p:txBody>
      </p:sp>
      <p:pic>
        <p:nvPicPr>
          <p:cNvPr id="291" name="Google Shape;291;p53"/>
          <p:cNvPicPr preferRelativeResize="0"/>
          <p:nvPr/>
        </p:nvPicPr>
        <p:blipFill>
          <a:blip r:embed="rId3">
            <a:alphaModFix/>
          </a:blip>
          <a:stretch>
            <a:fillRect/>
          </a:stretch>
        </p:blipFill>
        <p:spPr>
          <a:xfrm>
            <a:off x="1072125" y="1045150"/>
            <a:ext cx="2910600" cy="2910600"/>
          </a:xfrm>
          <a:prstGeom prst="rect">
            <a:avLst/>
          </a:prstGeom>
          <a:noFill/>
          <a:ln>
            <a:noFill/>
          </a:ln>
        </p:spPr>
      </p:pic>
      <p:pic>
        <p:nvPicPr>
          <p:cNvPr id="292" name="Google Shape;292;p53"/>
          <p:cNvPicPr preferRelativeResize="0"/>
          <p:nvPr/>
        </p:nvPicPr>
        <p:blipFill>
          <a:blip r:embed="rId4">
            <a:alphaModFix/>
          </a:blip>
          <a:stretch>
            <a:fillRect/>
          </a:stretch>
        </p:blipFill>
        <p:spPr>
          <a:xfrm>
            <a:off x="5040913" y="1039400"/>
            <a:ext cx="2910676" cy="2916352"/>
          </a:xfrm>
          <a:prstGeom prst="rect">
            <a:avLst/>
          </a:prstGeom>
          <a:noFill/>
          <a:ln>
            <a:noFill/>
          </a:ln>
        </p:spPr>
      </p:pic>
      <p:sp>
        <p:nvSpPr>
          <p:cNvPr id="293" name="Google Shape;293;p53"/>
          <p:cNvSpPr txBox="1"/>
          <p:nvPr/>
        </p:nvSpPr>
        <p:spPr>
          <a:xfrm>
            <a:off x="4733800" y="4011325"/>
            <a:ext cx="3146100" cy="3774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n">
                <a:solidFill>
                  <a:schemeClr val="lt1"/>
                </a:solidFill>
                <a:latin typeface="Montserrat"/>
                <a:ea typeface="Montserrat"/>
                <a:cs typeface="Montserrat"/>
                <a:sym typeface="Montserrat"/>
              </a:rPr>
              <a:t>Christos Papadimitriou</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4"/>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99" name="Google Shape;299;p54"/>
          <p:cNvSpPr txBox="1"/>
          <p:nvPr>
            <p:ph idx="1" type="body"/>
          </p:nvPr>
        </p:nvSpPr>
        <p:spPr>
          <a:xfrm>
            <a:off x="938500" y="1246025"/>
            <a:ext cx="7172100" cy="3420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Answer fundamental questions about the evolution and persistence of sexual reproduction despite its inefficiencies.</a:t>
            </a:r>
            <a:endParaRPr sz="1400"/>
          </a:p>
          <a:p>
            <a:pPr indent="-317500" lvl="0" marL="457200" rtl="0" algn="l">
              <a:lnSpc>
                <a:spcPct val="150000"/>
              </a:lnSpc>
              <a:spcBef>
                <a:spcPts val="0"/>
              </a:spcBef>
              <a:spcAft>
                <a:spcPts val="0"/>
              </a:spcAft>
              <a:buSzPts val="1400"/>
              <a:buChar char="●"/>
            </a:pPr>
            <a:r>
              <a:rPr lang="en" sz="1400"/>
              <a:t>Suggest a new perspective on sexual reproduction as an algorithmic process since conventional justifications for its advantages fall short of explaining its evolution and persistence.</a:t>
            </a:r>
            <a:endParaRPr sz="1400"/>
          </a:p>
          <a:p>
            <a:pPr indent="-317500" lvl="0" marL="457200" rtl="0" algn="l">
              <a:lnSpc>
                <a:spcPct val="150000"/>
              </a:lnSpc>
              <a:spcBef>
                <a:spcPts val="0"/>
              </a:spcBef>
              <a:spcAft>
                <a:spcPts val="0"/>
              </a:spcAft>
              <a:buSzPts val="1400"/>
              <a:buChar char="●"/>
            </a:pPr>
            <a:r>
              <a:rPr lang="en" sz="1400"/>
              <a:t>Fill in the knowledge gaps and learn more about the evolutionary advantages of sexual reproduction.</a:t>
            </a:r>
            <a:endParaRPr sz="1400"/>
          </a:p>
          <a:p>
            <a:pPr indent="0" lvl="0" marL="0" rtl="0" algn="l">
              <a:lnSpc>
                <a:spcPct val="150000"/>
              </a:lnSpc>
              <a:spcBef>
                <a:spcPts val="0"/>
              </a:spcBef>
              <a:spcAft>
                <a:spcPts val="0"/>
              </a:spcAft>
              <a:buNone/>
            </a:pPr>
            <a:r>
              <a:rPr b="1" lang="en" sz="1400"/>
              <a:t>=&gt; The primary goal is to provide a more thorough knowledge of the evolution and persistence of sexual reproduction using computational approaches.</a:t>
            </a:r>
            <a:endParaRPr b="1" sz="1400"/>
          </a:p>
          <a:p>
            <a:pPr indent="0" lvl="0" marL="0" rtl="0" algn="l">
              <a:spcBef>
                <a:spcPts val="0"/>
              </a:spcBef>
              <a:spcAft>
                <a:spcPts val="1600"/>
              </a:spcAft>
              <a:buNone/>
            </a:pPr>
            <a:r>
              <a:t/>
            </a:r>
            <a:endParaRPr/>
          </a:p>
        </p:txBody>
      </p:sp>
      <p:cxnSp>
        <p:nvCxnSpPr>
          <p:cNvPr id="300" name="Google Shape;300;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1" name="Google Shape;301;p54"/>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2" type="title"/>
          </p:nvPr>
        </p:nvSpPr>
        <p:spPr>
          <a:xfrm>
            <a:off x="114970" y="333795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7" name="Google Shape;167;p37"/>
          <p:cNvSpPr txBox="1"/>
          <p:nvPr>
            <p:ph idx="1" type="subTitle"/>
          </p:nvPr>
        </p:nvSpPr>
        <p:spPr>
          <a:xfrm>
            <a:off x="2823425" y="3571350"/>
            <a:ext cx="5173200" cy="46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Play and its role in the mental development of the child L.S. Vygotsky</a:t>
            </a:r>
            <a:endParaRPr/>
          </a:p>
          <a:p>
            <a:pPr indent="-317500" lvl="0" marL="457200" rtl="0" algn="l">
              <a:spcBef>
                <a:spcPts val="0"/>
              </a:spcBef>
              <a:spcAft>
                <a:spcPts val="0"/>
              </a:spcAft>
              <a:buSzPts val="1400"/>
              <a:buChar char="●"/>
            </a:pPr>
            <a:r>
              <a:rPr lang="en"/>
              <a:t>Zone of Proximal Development</a:t>
            </a:r>
            <a:endParaRPr/>
          </a:p>
        </p:txBody>
      </p:sp>
      <p:cxnSp>
        <p:nvCxnSpPr>
          <p:cNvPr id="168" name="Google Shape;168;p37"/>
          <p:cNvCxnSpPr/>
          <p:nvPr/>
        </p:nvCxnSpPr>
        <p:spPr>
          <a:xfrm flipH="1">
            <a:off x="2673850" y="3303747"/>
            <a:ext cx="3600" cy="1192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5"/>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07" name="Google Shape;307;p5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Given that sexual reproduction is less efficient than asexual reproduction, how did it evolve?</a:t>
            </a:r>
            <a:endParaRPr sz="1400"/>
          </a:p>
          <a:p>
            <a:pPr indent="-317500" lvl="0" marL="457200" rtl="0" algn="l">
              <a:lnSpc>
                <a:spcPct val="150000"/>
              </a:lnSpc>
              <a:spcBef>
                <a:spcPts val="0"/>
              </a:spcBef>
              <a:spcAft>
                <a:spcPts val="0"/>
              </a:spcAft>
              <a:buSzPts val="1400"/>
              <a:buChar char="●"/>
            </a:pPr>
            <a:r>
              <a:rPr lang="en" sz="1400"/>
              <a:t>Why has sexual reproduction endured in spite of its </a:t>
            </a:r>
            <a:r>
              <a:rPr lang="en" sz="1400"/>
              <a:t>inefficiencies</a:t>
            </a:r>
            <a:r>
              <a:rPr lang="en" sz="1400"/>
              <a:t>? </a:t>
            </a:r>
            <a:endParaRPr sz="1400"/>
          </a:p>
          <a:p>
            <a:pPr indent="-317500" lvl="0" marL="457200" rtl="0" algn="l">
              <a:lnSpc>
                <a:spcPct val="150000"/>
              </a:lnSpc>
              <a:spcBef>
                <a:spcPts val="0"/>
              </a:spcBef>
              <a:spcAft>
                <a:spcPts val="0"/>
              </a:spcAft>
              <a:buSzPts val="1400"/>
              <a:buChar char="●"/>
            </a:pPr>
            <a:r>
              <a:rPr b="1" lang="en" sz="1400"/>
              <a:t>What is the role of sexual reproduction?</a:t>
            </a:r>
            <a:endParaRPr b="1" sz="1400"/>
          </a:p>
          <a:p>
            <a:pPr indent="-317500" lvl="0" marL="457200" rtl="0" algn="l">
              <a:lnSpc>
                <a:spcPct val="150000"/>
              </a:lnSpc>
              <a:spcBef>
                <a:spcPts val="0"/>
              </a:spcBef>
              <a:spcAft>
                <a:spcPts val="0"/>
              </a:spcAft>
              <a:buSzPts val="1400"/>
              <a:buChar char="●"/>
            </a:pPr>
            <a:r>
              <a:rPr lang="en" sz="1400"/>
              <a:t>What are mutations and are they </a:t>
            </a:r>
            <a:r>
              <a:rPr lang="en" sz="1400"/>
              <a:t>completely</a:t>
            </a:r>
            <a:r>
              <a:rPr lang="en" sz="1400"/>
              <a:t> random?</a:t>
            </a:r>
            <a:endParaRPr sz="1400"/>
          </a:p>
          <a:p>
            <a:pPr indent="0" lvl="0" marL="0" rtl="0" algn="l">
              <a:spcBef>
                <a:spcPts val="0"/>
              </a:spcBef>
              <a:spcAft>
                <a:spcPts val="1600"/>
              </a:spcAft>
              <a:buNone/>
            </a:pPr>
            <a:r>
              <a:t/>
            </a:r>
            <a:endParaRPr/>
          </a:p>
        </p:txBody>
      </p:sp>
      <p:cxnSp>
        <p:nvCxnSpPr>
          <p:cNvPr id="308" name="Google Shape;308;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9" name="Google Shape;309;p55"/>
          <p:cNvPicPr preferRelativeResize="0"/>
          <p:nvPr/>
        </p:nvPicPr>
        <p:blipFill>
          <a:blip r:embed="rId3">
            <a:alphaModFix/>
          </a:blip>
          <a:stretch>
            <a:fillRect/>
          </a:stretch>
        </p:blipFill>
        <p:spPr>
          <a:xfrm>
            <a:off x="2916146" y="2921377"/>
            <a:ext cx="3311700" cy="20206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6"/>
          <p:cNvSpPr txBox="1"/>
          <p:nvPr>
            <p:ph type="title"/>
          </p:nvPr>
        </p:nvSpPr>
        <p:spPr>
          <a:xfrm>
            <a:off x="938500" y="445025"/>
            <a:ext cx="5735700" cy="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 AND BACKGROUND MATERIALS</a:t>
            </a:r>
            <a:endParaRPr/>
          </a:p>
        </p:txBody>
      </p:sp>
      <p:sp>
        <p:nvSpPr>
          <p:cNvPr id="315" name="Google Shape;315;p56"/>
          <p:cNvSpPr txBox="1"/>
          <p:nvPr>
            <p:ph idx="1" type="body"/>
          </p:nvPr>
        </p:nvSpPr>
        <p:spPr>
          <a:xfrm>
            <a:off x="938500" y="1246025"/>
            <a:ext cx="7172100" cy="3121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"Understanding evolution through algorithms" by Christos Papadimitriou.</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Both articles use computational algorithms to study evolution.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Papadimitriou's article provides an overview of computational approaches to study evolution.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Livnat's article focuses specifically on the evolution of sexual reproduction.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Both articles share an interest in applying computational algorithms to study evolution, but their research questions and areas of focus differ.</a:t>
            </a:r>
            <a:endParaRPr sz="1400">
              <a:solidFill>
                <a:srgbClr val="D1D5DB"/>
              </a:solidFill>
            </a:endParaRPr>
          </a:p>
        </p:txBody>
      </p:sp>
      <p:cxnSp>
        <p:nvCxnSpPr>
          <p:cNvPr id="316" name="Google Shape;316;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938500" y="445025"/>
            <a:ext cx="7827000" cy="12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SEXUAL REPRODUCTION IS LESS EFFICIENT THAN ASEXUAL REPRODUCTION, HOW DID IT EVOLVE?</a:t>
            </a:r>
            <a:endParaRPr/>
          </a:p>
        </p:txBody>
      </p:sp>
      <p:sp>
        <p:nvSpPr>
          <p:cNvPr id="322" name="Google Shape;322;p57"/>
          <p:cNvSpPr txBox="1"/>
          <p:nvPr>
            <p:ph idx="1" type="body"/>
          </p:nvPr>
        </p:nvSpPr>
        <p:spPr>
          <a:xfrm>
            <a:off x="938500" y="1765750"/>
            <a:ext cx="7420500" cy="2520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D1D5DB"/>
              </a:buClr>
              <a:buSzPts val="1400"/>
              <a:buFont typeface="Roboto"/>
              <a:buChar char="●"/>
            </a:pPr>
            <a:r>
              <a:rPr lang="en" sz="1400">
                <a:solidFill>
                  <a:srgbClr val="D1D5DB"/>
                </a:solidFill>
              </a:rPr>
              <a:t>Sexual reproduction can generate greater genetic diversity, which can help populations adapt more quickly to changing environments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Sexual reproduction can provide a mechanism for removing deleterious mutations from a population</a:t>
            </a:r>
            <a:endParaRPr sz="1400">
              <a:solidFill>
                <a:srgbClr val="D1D5DB"/>
              </a:solidFill>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600"/>
              </a:spcBef>
              <a:spcAft>
                <a:spcPts val="1600"/>
              </a:spcAft>
              <a:buNone/>
            </a:pPr>
            <a:r>
              <a:t/>
            </a:r>
            <a:endParaRPr sz="1200">
              <a:solidFill>
                <a:srgbClr val="D1D5DB"/>
              </a:solidFill>
              <a:latin typeface="Roboto"/>
              <a:ea typeface="Roboto"/>
              <a:cs typeface="Roboto"/>
              <a:sym typeface="Roboto"/>
            </a:endParaRPr>
          </a:p>
        </p:txBody>
      </p:sp>
      <p:cxnSp>
        <p:nvCxnSpPr>
          <p:cNvPr id="323" name="Google Shape;323;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938500" y="445025"/>
            <a:ext cx="78840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HAS SEXUAL REPRODUCTION ENDURED IN SPITE OF ITS EFFICIENCIES?</a:t>
            </a:r>
            <a:endParaRPr/>
          </a:p>
        </p:txBody>
      </p:sp>
      <p:sp>
        <p:nvSpPr>
          <p:cNvPr id="329" name="Google Shape;329;p5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D1D5DB"/>
              </a:buClr>
              <a:buSzPts val="1400"/>
              <a:buFont typeface="Montserrat"/>
              <a:buChar char="●"/>
            </a:pPr>
            <a:r>
              <a:rPr lang="en" sz="1400">
                <a:solidFill>
                  <a:srgbClr val="D1D5DB"/>
                </a:solidFill>
              </a:rPr>
              <a:t>Sexual reproduction allows for greater genetic diversity, which can provide a population with an adaptive advantage</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Sexual reproduction can help to prevent the accumulation of deleterious mutations in a population</a:t>
            </a:r>
            <a:endParaRPr sz="1400">
              <a:solidFill>
                <a:srgbClr val="D1D5DB"/>
              </a:solidFill>
            </a:endParaRPr>
          </a:p>
          <a:p>
            <a:pPr indent="0" lvl="0" marL="0" rtl="0" algn="l">
              <a:spcBef>
                <a:spcPts val="1500"/>
              </a:spcBef>
              <a:spcAft>
                <a:spcPts val="0"/>
              </a:spcAft>
              <a:buNone/>
            </a:pPr>
            <a:r>
              <a:t/>
            </a:r>
            <a:endParaRPr sz="1400"/>
          </a:p>
          <a:p>
            <a:pPr indent="0" lvl="0" marL="0" rtl="0" algn="l">
              <a:spcBef>
                <a:spcPts val="0"/>
              </a:spcBef>
              <a:spcAft>
                <a:spcPts val="1600"/>
              </a:spcAft>
              <a:buNone/>
            </a:pPr>
            <a:r>
              <a:t/>
            </a:r>
            <a:endParaRPr sz="1400"/>
          </a:p>
        </p:txBody>
      </p:sp>
      <p:cxnSp>
        <p:nvCxnSpPr>
          <p:cNvPr id="330" name="Google Shape;330;p5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1" name="Google Shape;331;p5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9"/>
          <p:cNvSpPr txBox="1"/>
          <p:nvPr>
            <p:ph type="title"/>
          </p:nvPr>
        </p:nvSpPr>
        <p:spPr>
          <a:xfrm>
            <a:off x="938500" y="445025"/>
            <a:ext cx="4844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ROLE DOES SEX HAVE IN EVOLUTION?</a:t>
            </a:r>
            <a:endParaRPr/>
          </a:p>
        </p:txBody>
      </p:sp>
      <p:sp>
        <p:nvSpPr>
          <p:cNvPr id="337" name="Google Shape;337;p59"/>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D1D5DB"/>
              </a:buClr>
              <a:buSzPts val="1400"/>
              <a:buFont typeface="Montserrat"/>
              <a:buChar char="●"/>
            </a:pPr>
            <a:r>
              <a:rPr lang="en" sz="1400">
                <a:solidFill>
                  <a:srgbClr val="D1D5DB"/>
                </a:solidFill>
              </a:rPr>
              <a:t>Sex can generate greater genetic diversity, which can help populations adapt more quickly to changing environments.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Roboto"/>
              <a:buChar char="●"/>
            </a:pPr>
            <a:r>
              <a:rPr lang="en" sz="1400">
                <a:solidFill>
                  <a:srgbClr val="D1D5DB"/>
                </a:solidFill>
              </a:rPr>
              <a:t>Sex can provide a mechanism for removing deleterious mutations from a population.</a:t>
            </a:r>
            <a:endParaRPr sz="1400">
              <a:solidFill>
                <a:srgbClr val="D1D5DB"/>
              </a:solidFill>
            </a:endParaRPr>
          </a:p>
          <a:p>
            <a:pPr indent="0" lvl="0" marL="0" rtl="0" algn="l">
              <a:spcBef>
                <a:spcPts val="1500"/>
              </a:spcBef>
              <a:spcAft>
                <a:spcPts val="0"/>
              </a:spcAft>
              <a:buNone/>
            </a:pPr>
            <a:r>
              <a:t/>
            </a:r>
            <a:endParaRPr sz="1400"/>
          </a:p>
          <a:p>
            <a:pPr indent="0" lvl="0" marL="0" rtl="0" algn="l">
              <a:spcBef>
                <a:spcPts val="0"/>
              </a:spcBef>
              <a:spcAft>
                <a:spcPts val="1600"/>
              </a:spcAft>
              <a:buNone/>
            </a:pPr>
            <a:r>
              <a:t/>
            </a:r>
            <a:endParaRPr sz="1400"/>
          </a:p>
        </p:txBody>
      </p:sp>
      <p:cxnSp>
        <p:nvCxnSpPr>
          <p:cNvPr id="338" name="Google Shape;338;p5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9" name="Google Shape;339;p59"/>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0"/>
          <p:cNvSpPr txBox="1"/>
          <p:nvPr>
            <p:ph type="title"/>
          </p:nvPr>
        </p:nvSpPr>
        <p:spPr>
          <a:xfrm>
            <a:off x="938500" y="445025"/>
            <a:ext cx="529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ROLES OF MUTATIONS</a:t>
            </a:r>
            <a:endParaRPr/>
          </a:p>
        </p:txBody>
      </p:sp>
      <p:sp>
        <p:nvSpPr>
          <p:cNvPr id="345" name="Google Shape;345;p60"/>
          <p:cNvSpPr txBox="1"/>
          <p:nvPr>
            <p:ph idx="1" type="body"/>
          </p:nvPr>
        </p:nvSpPr>
        <p:spPr>
          <a:xfrm>
            <a:off x="659125" y="1246025"/>
            <a:ext cx="4278300" cy="303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D1D5DB"/>
              </a:buClr>
              <a:buSzPts val="1400"/>
              <a:buFont typeface="Montserrat"/>
              <a:buChar char="●"/>
            </a:pPr>
            <a:r>
              <a:rPr lang="en" sz="1400">
                <a:solidFill>
                  <a:srgbClr val="D1D5DB"/>
                </a:solidFill>
              </a:rPr>
              <a:t>Mutations play a crucial role in the process of evolution</a:t>
            </a:r>
            <a:endParaRPr sz="1400">
              <a:solidFill>
                <a:srgbClr val="D1D5DB"/>
              </a:solidFill>
            </a:endParaRPr>
          </a:p>
          <a:p>
            <a:pPr indent="-317500" lvl="1" marL="914400" rtl="0" algn="l">
              <a:lnSpc>
                <a:spcPct val="150000"/>
              </a:lnSpc>
              <a:spcBef>
                <a:spcPts val="0"/>
              </a:spcBef>
              <a:spcAft>
                <a:spcPts val="0"/>
              </a:spcAft>
              <a:buClr>
                <a:srgbClr val="D1D5DB"/>
              </a:buClr>
              <a:buSzPts val="1400"/>
              <a:buFont typeface="Arial"/>
              <a:buChar char="○"/>
            </a:pPr>
            <a:r>
              <a:rPr lang="en" sz="1400">
                <a:solidFill>
                  <a:srgbClr val="D1D5DB"/>
                </a:solidFill>
              </a:rPr>
              <a:t>Allowing</a:t>
            </a:r>
            <a:r>
              <a:rPr lang="en" sz="1400">
                <a:solidFill>
                  <a:srgbClr val="D1D5DB"/>
                </a:solidFill>
              </a:rPr>
              <a:t> organisms to explore new regions of the fitness landscape and potentially find better solutions to environmental challenges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Roboto"/>
              <a:buChar char="●"/>
            </a:pPr>
            <a:r>
              <a:rPr lang="en" sz="1400">
                <a:solidFill>
                  <a:srgbClr val="D1D5DB"/>
                </a:solidFill>
              </a:rPr>
              <a:t>Trade-off: deleterious or lethal mutations can reduce an organism’s fitness</a:t>
            </a:r>
            <a:endParaRPr sz="1400">
              <a:solidFill>
                <a:srgbClr val="D1D5DB"/>
              </a:solidFill>
            </a:endParaRPr>
          </a:p>
          <a:p>
            <a:pPr indent="0" lvl="0" marL="0" rtl="0" algn="l">
              <a:lnSpc>
                <a:spcPct val="150000"/>
              </a:lnSpc>
              <a:spcBef>
                <a:spcPts val="0"/>
              </a:spcBef>
              <a:spcAft>
                <a:spcPts val="1600"/>
              </a:spcAft>
              <a:buNone/>
            </a:pPr>
            <a:r>
              <a:t/>
            </a:r>
            <a:endParaRPr sz="1400">
              <a:solidFill>
                <a:srgbClr val="D1D5DB"/>
              </a:solidFill>
            </a:endParaRPr>
          </a:p>
        </p:txBody>
      </p:sp>
      <p:cxnSp>
        <p:nvCxnSpPr>
          <p:cNvPr id="346" name="Google Shape;346;p6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47" name="Google Shape;347;p60"/>
          <p:cNvPicPr preferRelativeResize="0"/>
          <p:nvPr/>
        </p:nvPicPr>
        <p:blipFill>
          <a:blip r:embed="rId3">
            <a:alphaModFix/>
          </a:blip>
          <a:stretch>
            <a:fillRect/>
          </a:stretch>
        </p:blipFill>
        <p:spPr>
          <a:xfrm>
            <a:off x="5089825" y="1482300"/>
            <a:ext cx="3454950" cy="2567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938500" y="445025"/>
            <a:ext cx="529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MUTATIONS COMPLETELY RANDOM?</a:t>
            </a:r>
            <a:endParaRPr/>
          </a:p>
        </p:txBody>
      </p:sp>
      <p:sp>
        <p:nvSpPr>
          <p:cNvPr id="353" name="Google Shape;353;p61"/>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rgbClr val="D1D5DB"/>
              </a:buClr>
              <a:buSzPts val="1400"/>
              <a:buFont typeface="Roboto"/>
              <a:buChar char="●"/>
            </a:pPr>
            <a:r>
              <a:rPr lang="en" sz="1400">
                <a:solidFill>
                  <a:srgbClr val="D1D5DB"/>
                </a:solidFill>
              </a:rPr>
              <a:t>NO</a:t>
            </a:r>
            <a:endParaRPr sz="1400">
              <a:solidFill>
                <a:srgbClr val="D1D5DB"/>
              </a:solidFill>
            </a:endParaRPr>
          </a:p>
          <a:p>
            <a:pPr indent="-317500" lvl="1" marL="914400" rtl="0" algn="l">
              <a:lnSpc>
                <a:spcPct val="150000"/>
              </a:lnSpc>
              <a:spcBef>
                <a:spcPts val="0"/>
              </a:spcBef>
              <a:spcAft>
                <a:spcPts val="0"/>
              </a:spcAft>
              <a:buClr>
                <a:srgbClr val="D1D5DB"/>
              </a:buClr>
              <a:buSzPts val="1400"/>
              <a:buFont typeface="Arial"/>
              <a:buChar char="○"/>
            </a:pPr>
            <a:r>
              <a:rPr lang="en" sz="1400">
                <a:solidFill>
                  <a:srgbClr val="D1D5DB"/>
                </a:solidFill>
              </a:rPr>
              <a:t>Mutations can only occur within the boundaries of genetic code</a:t>
            </a:r>
            <a:endParaRPr sz="1400">
              <a:solidFill>
                <a:srgbClr val="D1D5DB"/>
              </a:solidFill>
            </a:endParaRPr>
          </a:p>
          <a:p>
            <a:pPr indent="-317500" lvl="1" marL="914400" rtl="0" algn="l">
              <a:lnSpc>
                <a:spcPct val="150000"/>
              </a:lnSpc>
              <a:spcBef>
                <a:spcPts val="0"/>
              </a:spcBef>
              <a:spcAft>
                <a:spcPts val="0"/>
              </a:spcAft>
              <a:buClr>
                <a:srgbClr val="D1D5DB"/>
              </a:buClr>
              <a:buSzPts val="1400"/>
              <a:buFont typeface="Arial"/>
              <a:buChar char="○"/>
            </a:pPr>
            <a:r>
              <a:rPr lang="en" sz="1400">
                <a:solidFill>
                  <a:srgbClr val="D1D5DB"/>
                </a:solidFill>
              </a:rPr>
              <a:t>More likely to occur in some regions of </a:t>
            </a:r>
            <a:r>
              <a:rPr lang="en" sz="1400">
                <a:solidFill>
                  <a:srgbClr val="D1D5DB"/>
                </a:solidFill>
              </a:rPr>
              <a:t>genome</a:t>
            </a:r>
            <a:r>
              <a:rPr lang="en" sz="1400">
                <a:solidFill>
                  <a:srgbClr val="D1D5DB"/>
                </a:solidFill>
              </a:rPr>
              <a:t> than others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Roboto"/>
              <a:buChar char="●"/>
            </a:pPr>
            <a:r>
              <a:rPr lang="en" sz="1400">
                <a:solidFill>
                  <a:srgbClr val="D1D5DB"/>
                </a:solidFill>
              </a:rPr>
              <a:t>Mutations can also occur spontaneously or occur as a result of different external factors (chemical, radiation)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Roboto"/>
              <a:buChar char="●"/>
            </a:pPr>
            <a:r>
              <a:rPr lang="en" sz="1400">
                <a:solidFill>
                  <a:srgbClr val="D1D5DB"/>
                </a:solidFill>
              </a:rPr>
              <a:t>The rate of reproduction and the size of the population can also influence the probability of a given mutation occurring.</a:t>
            </a:r>
            <a:endParaRPr sz="1400">
              <a:solidFill>
                <a:srgbClr val="D1D5DB"/>
              </a:solidFill>
            </a:endParaRPr>
          </a:p>
          <a:p>
            <a:pPr indent="0" lvl="0" marL="0" rtl="0" algn="l">
              <a:lnSpc>
                <a:spcPct val="150000"/>
              </a:lnSpc>
              <a:spcBef>
                <a:spcPts val="0"/>
              </a:spcBef>
              <a:spcAft>
                <a:spcPts val="1600"/>
              </a:spcAft>
              <a:buNone/>
            </a:pPr>
            <a:r>
              <a:t/>
            </a:r>
            <a:endParaRPr sz="1400">
              <a:solidFill>
                <a:srgbClr val="D1D5DB"/>
              </a:solidFill>
            </a:endParaRPr>
          </a:p>
        </p:txBody>
      </p:sp>
      <p:cxnSp>
        <p:nvCxnSpPr>
          <p:cNvPr id="354" name="Google Shape;354;p6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5" name="Google Shape;355;p61"/>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2"/>
          <p:cNvSpPr txBox="1"/>
          <p:nvPr>
            <p:ph type="title"/>
          </p:nvPr>
        </p:nvSpPr>
        <p:spPr>
          <a:xfrm>
            <a:off x="938500" y="445025"/>
            <a:ext cx="6168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1" name="Google Shape;361;p62"/>
          <p:cNvSpPr txBox="1"/>
          <p:nvPr>
            <p:ph idx="1" type="body"/>
          </p:nvPr>
        </p:nvSpPr>
        <p:spPr>
          <a:xfrm>
            <a:off x="938500" y="920825"/>
            <a:ext cx="7172100" cy="3954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Sex is a complex process that can be better understood through computational algorithms.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Sexual reproduction may provide adaptive advantages despite its inefficiencies compared to asexual reproduction.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The best alleles for a particular environment may not always be the most common.</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Mutations may not be entirely random, and sex may optimize for the most beneficial allele combinations.</a:t>
            </a:r>
            <a:endParaRPr sz="1400">
              <a:solidFill>
                <a:srgbClr val="D1D5DB"/>
              </a:solidFill>
            </a:endParaRPr>
          </a:p>
          <a:p>
            <a:pPr indent="-317500" lvl="0" marL="457200" rtl="0" algn="l">
              <a:lnSpc>
                <a:spcPct val="150000"/>
              </a:lnSpc>
              <a:spcBef>
                <a:spcPts val="0"/>
              </a:spcBef>
              <a:spcAft>
                <a:spcPts val="0"/>
              </a:spcAft>
              <a:buClr>
                <a:srgbClr val="D1D5DB"/>
              </a:buClr>
              <a:buSzPts val="1400"/>
              <a:buFont typeface="Montserrat"/>
              <a:buChar char="●"/>
            </a:pPr>
            <a:r>
              <a:rPr lang="en" sz="1400">
                <a:solidFill>
                  <a:srgbClr val="D1D5DB"/>
                </a:solidFill>
              </a:rPr>
              <a:t>Sex plays a critical role in evolution by allowing for genetic diversity and facilitating adaptation to changing environments.</a:t>
            </a:r>
            <a:endParaRPr sz="1400">
              <a:solidFill>
                <a:srgbClr val="D1D5DB"/>
              </a:solidFill>
            </a:endParaRPr>
          </a:p>
          <a:p>
            <a:pPr indent="0" lvl="0" marL="457200" rtl="0" algn="l">
              <a:lnSpc>
                <a:spcPct val="150000"/>
              </a:lnSpc>
              <a:spcBef>
                <a:spcPts val="0"/>
              </a:spcBef>
              <a:spcAft>
                <a:spcPts val="1600"/>
              </a:spcAft>
              <a:buNone/>
            </a:pPr>
            <a:r>
              <a:t/>
            </a:r>
            <a:endParaRPr sz="1400">
              <a:solidFill>
                <a:srgbClr val="D1D5DB"/>
              </a:solidFill>
            </a:endParaRPr>
          </a:p>
        </p:txBody>
      </p:sp>
      <p:cxnSp>
        <p:nvCxnSpPr>
          <p:cNvPr id="362" name="Google Shape;362;p6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3" name="Google Shape;363;p62"/>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63"/>
          <p:cNvSpPr txBox="1"/>
          <p:nvPr>
            <p:ph type="ctrTitle"/>
          </p:nvPr>
        </p:nvSpPr>
        <p:spPr>
          <a:xfrm>
            <a:off x="504500" y="830825"/>
            <a:ext cx="8242200" cy="22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XENOBOTS</a:t>
            </a:r>
            <a:endParaRPr/>
          </a:p>
          <a:p>
            <a:pPr indent="0" lvl="0" marL="0" rtl="0" algn="ctr">
              <a:spcBef>
                <a:spcPts val="1000"/>
              </a:spcBef>
              <a:spcAft>
                <a:spcPts val="0"/>
              </a:spcAft>
              <a:buNone/>
            </a:pPr>
            <a:r>
              <a:rPr b="0" lang="en" sz="1500">
                <a:solidFill>
                  <a:srgbClr val="D1D5DB"/>
                </a:solidFill>
                <a:latin typeface="Roboto"/>
                <a:ea typeface="Roboto"/>
                <a:cs typeface="Roboto"/>
                <a:sym typeface="Roboto"/>
              </a:rPr>
              <a:t>Xenobots are a new class of living robots, created from stem cells taken from frog embryos.</a:t>
            </a:r>
            <a:r>
              <a:rPr b="0" lang="en" sz="1500">
                <a:solidFill>
                  <a:srgbClr val="D1D5DB"/>
                </a:solidFill>
                <a:highlight>
                  <a:srgbClr val="444654"/>
                </a:highlight>
                <a:latin typeface="Roboto"/>
                <a:ea typeface="Roboto"/>
                <a:cs typeface="Roboto"/>
                <a:sym typeface="Roboto"/>
              </a:rPr>
              <a:t> </a:t>
            </a:r>
            <a:endParaRPr sz="4800"/>
          </a:p>
        </p:txBody>
      </p:sp>
      <p:sp>
        <p:nvSpPr>
          <p:cNvPr id="369" name="Google Shape;369;p63"/>
          <p:cNvSpPr txBox="1"/>
          <p:nvPr>
            <p:ph idx="1" type="subTitle"/>
          </p:nvPr>
        </p:nvSpPr>
        <p:spPr>
          <a:xfrm>
            <a:off x="2245550" y="3329425"/>
            <a:ext cx="4760100" cy="68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Kriegman, Sam, et al. &amp; Blackiston , Douglas, et al. </a:t>
            </a:r>
            <a:endParaRPr/>
          </a:p>
          <a:p>
            <a:pPr indent="0" lvl="0" marL="0" rtl="0" algn="ctr">
              <a:spcBef>
                <a:spcPts val="0"/>
              </a:spcBef>
              <a:spcAft>
                <a:spcPts val="0"/>
              </a:spcAft>
              <a:buNone/>
            </a:pPr>
            <a:r>
              <a:t/>
            </a:r>
            <a:endParaRPr/>
          </a:p>
        </p:txBody>
      </p:sp>
      <p:cxnSp>
        <p:nvCxnSpPr>
          <p:cNvPr id="370" name="Google Shape;370;p63"/>
          <p:cNvCxnSpPr/>
          <p:nvPr/>
        </p:nvCxnSpPr>
        <p:spPr>
          <a:xfrm>
            <a:off x="3244100" y="321608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71" name="Google Shape;371;p63"/>
          <p:cNvPicPr preferRelativeResize="0"/>
          <p:nvPr/>
        </p:nvPicPr>
        <p:blipFill>
          <a:blip r:embed="rId4">
            <a:alphaModFix/>
          </a:blip>
          <a:stretch>
            <a:fillRect/>
          </a:stretch>
        </p:blipFill>
        <p:spPr>
          <a:xfrm>
            <a:off x="3546036" y="1997212"/>
            <a:ext cx="2051925" cy="1149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77" name="Google Shape;377;p64"/>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First robots to be created entirely from living cells, which makes them different from traditional robots that are made from materials like metal and plastic.</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The study of xenobots can help us to better understand the mechanisms of life, as well as the potential applications of biological machines.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They could be used to clean up pollution or perform other tasks that traditional robots are not able to do.</a:t>
            </a:r>
            <a:endParaRPr sz="1400"/>
          </a:p>
          <a:p>
            <a:pPr indent="0" lvl="0" marL="0" rtl="0" algn="l">
              <a:spcBef>
                <a:spcPts val="0"/>
              </a:spcBef>
              <a:spcAft>
                <a:spcPts val="1600"/>
              </a:spcAft>
              <a:buNone/>
            </a:pPr>
            <a:r>
              <a:t/>
            </a:r>
            <a:endParaRPr/>
          </a:p>
        </p:txBody>
      </p:sp>
      <p:cxnSp>
        <p:nvCxnSpPr>
          <p:cNvPr id="378" name="Google Shape;378;p6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9" name="Google Shape;379;p64"/>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pic>
        <p:nvPicPr>
          <p:cNvPr id="380" name="Google Shape;380;p64"/>
          <p:cNvPicPr preferRelativeResize="0"/>
          <p:nvPr/>
        </p:nvPicPr>
        <p:blipFill>
          <a:blip r:embed="rId3">
            <a:alphaModFix/>
          </a:blip>
          <a:stretch>
            <a:fillRect/>
          </a:stretch>
        </p:blipFill>
        <p:spPr>
          <a:xfrm>
            <a:off x="2824900" y="3329975"/>
            <a:ext cx="3399300" cy="160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8"/>
          <p:cNvSpPr txBox="1"/>
          <p:nvPr>
            <p:ph type="ctrTitle"/>
          </p:nvPr>
        </p:nvSpPr>
        <p:spPr>
          <a:xfrm>
            <a:off x="1273500" y="830813"/>
            <a:ext cx="6597000" cy="28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 AND ITS ROLE IN THE MENTAL DEVELOPMENT OF THE CHILD</a:t>
            </a:r>
            <a:endParaRPr/>
          </a:p>
        </p:txBody>
      </p:sp>
      <p:sp>
        <p:nvSpPr>
          <p:cNvPr id="174" name="Google Shape;174;p38"/>
          <p:cNvSpPr txBox="1"/>
          <p:nvPr>
            <p:ph idx="1" type="subTitle"/>
          </p:nvPr>
        </p:nvSpPr>
        <p:spPr>
          <a:xfrm>
            <a:off x="2481900" y="3847988"/>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L.S. Vygotsky</a:t>
            </a:r>
            <a:endParaRPr/>
          </a:p>
        </p:txBody>
      </p:sp>
      <p:cxnSp>
        <p:nvCxnSpPr>
          <p:cNvPr id="175" name="Google Shape;175;p38"/>
          <p:cNvCxnSpPr/>
          <p:nvPr/>
        </p:nvCxnSpPr>
        <p:spPr>
          <a:xfrm>
            <a:off x="3190500" y="3682734"/>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86" name="Google Shape;386;p6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How can xenobots be optimized for specific tasks?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What are the long-term effects of using xenobots in various environments?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How they will interact with other organisms and ecosystems over time.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What ethical considerations should be taken into account when using living organisms for robotics and other applications?</a:t>
            </a:r>
            <a:endParaRPr sz="1400"/>
          </a:p>
        </p:txBody>
      </p:sp>
      <p:cxnSp>
        <p:nvCxnSpPr>
          <p:cNvPr id="387" name="Google Shape;387;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8" name="Google Shape;388;p65"/>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type="title"/>
          </p:nvPr>
        </p:nvSpPr>
        <p:spPr>
          <a:xfrm>
            <a:off x="938500" y="445025"/>
            <a:ext cx="5735700" cy="8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 AND BACKGROUND MATERIALS</a:t>
            </a:r>
            <a:endParaRPr/>
          </a:p>
        </p:txBody>
      </p:sp>
      <p:sp>
        <p:nvSpPr>
          <p:cNvPr id="394" name="Google Shape;394;p6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initial research on xenobots was published in the Proceedings of the National Academy of Sciences in January 2020. This paper, titled "A scalable pipeline for designing reconfigurable organisms," provides an overview of the methods used to create these organisms and describes their properties and potential applications.</a:t>
            </a:r>
            <a:endParaRPr sz="1400"/>
          </a:p>
          <a:p>
            <a:pPr indent="0" lvl="0" marL="0" rtl="0" algn="l">
              <a:spcBef>
                <a:spcPts val="1600"/>
              </a:spcBef>
              <a:spcAft>
                <a:spcPts val="0"/>
              </a:spcAft>
              <a:buNone/>
            </a:pPr>
            <a:r>
              <a:rPr lang="en" sz="1400"/>
              <a:t>Computational models of development: Xenobots are created by simulating the behavior of cells using computer models..</a:t>
            </a:r>
            <a:endParaRPr sz="1400"/>
          </a:p>
          <a:p>
            <a:pPr indent="0" lvl="0" marL="0" rtl="0" algn="l">
              <a:spcBef>
                <a:spcPts val="1600"/>
              </a:spcBef>
              <a:spcAft>
                <a:spcPts val="0"/>
              </a:spcAft>
              <a:buNone/>
            </a:pPr>
            <a:r>
              <a:rPr lang="en" sz="1400"/>
              <a:t>The creation of xenobots is an example of synthetic biology, a field that aims to design and construct biological systems with specific functions.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cxnSp>
        <p:nvCxnSpPr>
          <p:cNvPr id="395" name="Google Shape;395;p6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6" name="Google Shape;396;p66"/>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type="title"/>
          </p:nvPr>
        </p:nvSpPr>
        <p:spPr>
          <a:xfrm>
            <a:off x="938500" y="445025"/>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402" name="Google Shape;402;p67"/>
          <p:cNvSpPr txBox="1"/>
          <p:nvPr>
            <p:ph idx="1" type="body"/>
          </p:nvPr>
        </p:nvSpPr>
        <p:spPr>
          <a:xfrm>
            <a:off x="938500" y="1318350"/>
            <a:ext cx="7172100" cy="30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Biological experimentation</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Computational modeling</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Imaging and microscopy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Engineering and robotics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Ethical analysis</a:t>
            </a:r>
            <a:endParaRPr sz="1400"/>
          </a:p>
        </p:txBody>
      </p:sp>
      <p:cxnSp>
        <p:nvCxnSpPr>
          <p:cNvPr id="403" name="Google Shape;403;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04" name="Google Shape;404;p67"/>
          <p:cNvPicPr preferRelativeResize="0"/>
          <p:nvPr/>
        </p:nvPicPr>
        <p:blipFill>
          <a:blip r:embed="rId3">
            <a:alphaModFix/>
          </a:blip>
          <a:stretch>
            <a:fillRect/>
          </a:stretch>
        </p:blipFill>
        <p:spPr>
          <a:xfrm>
            <a:off x="5253100" y="1415025"/>
            <a:ext cx="2857500" cy="1600200"/>
          </a:xfrm>
          <a:prstGeom prst="rect">
            <a:avLst/>
          </a:prstGeom>
          <a:noFill/>
          <a:ln>
            <a:noFill/>
          </a:ln>
        </p:spPr>
      </p:pic>
      <p:pic>
        <p:nvPicPr>
          <p:cNvPr id="405" name="Google Shape;405;p67"/>
          <p:cNvPicPr preferRelativeResize="0"/>
          <p:nvPr/>
        </p:nvPicPr>
        <p:blipFill>
          <a:blip r:embed="rId4">
            <a:alphaModFix/>
          </a:blip>
          <a:stretch>
            <a:fillRect/>
          </a:stretch>
        </p:blipFill>
        <p:spPr>
          <a:xfrm>
            <a:off x="4719700" y="3204338"/>
            <a:ext cx="3390900" cy="1343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8"/>
          <p:cNvSpPr txBox="1"/>
          <p:nvPr>
            <p:ph type="title"/>
          </p:nvPr>
        </p:nvSpPr>
        <p:spPr>
          <a:xfrm>
            <a:off x="938500" y="445025"/>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SETUP</a:t>
            </a:r>
            <a:endParaRPr/>
          </a:p>
        </p:txBody>
      </p:sp>
      <p:sp>
        <p:nvSpPr>
          <p:cNvPr id="411" name="Google Shape;411;p6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AutoNum type="arabicPeriod"/>
            </a:pPr>
            <a:r>
              <a:rPr lang="en" sz="1250"/>
              <a:t>African clawed frog embryos are used for gathering frog cells. (Xenopus laevis).</a:t>
            </a:r>
            <a:endParaRPr sz="1250"/>
          </a:p>
          <a:p>
            <a:pPr indent="0" lvl="0" marL="0" rtl="0" algn="l">
              <a:spcBef>
                <a:spcPts val="0"/>
              </a:spcBef>
              <a:spcAft>
                <a:spcPts val="0"/>
              </a:spcAft>
              <a:buNone/>
            </a:pPr>
            <a:r>
              <a:t/>
            </a:r>
            <a:endParaRPr sz="1250"/>
          </a:p>
          <a:p>
            <a:pPr indent="-307975" lvl="0" marL="457200" rtl="0" algn="l">
              <a:spcBef>
                <a:spcPts val="0"/>
              </a:spcBef>
              <a:spcAft>
                <a:spcPts val="0"/>
              </a:spcAft>
              <a:buSzPts val="1250"/>
              <a:buAutoNum type="arabicPeriod"/>
            </a:pPr>
            <a:r>
              <a:rPr lang="en" sz="1250"/>
              <a:t>The cells are then allowed to multiply and develop in an in vitro culture.</a:t>
            </a:r>
            <a:endParaRPr sz="1250"/>
          </a:p>
          <a:p>
            <a:pPr indent="0" lvl="0" marL="0" rtl="0" algn="l">
              <a:spcBef>
                <a:spcPts val="0"/>
              </a:spcBef>
              <a:spcAft>
                <a:spcPts val="0"/>
              </a:spcAft>
              <a:buNone/>
            </a:pPr>
            <a:r>
              <a:t/>
            </a:r>
            <a:endParaRPr sz="1250"/>
          </a:p>
          <a:p>
            <a:pPr indent="0" lvl="0" marL="0" rtl="0" algn="l">
              <a:spcBef>
                <a:spcPts val="0"/>
              </a:spcBef>
              <a:spcAft>
                <a:spcPts val="0"/>
              </a:spcAft>
              <a:buNone/>
            </a:pPr>
            <a:r>
              <a:t/>
            </a:r>
            <a:endParaRPr sz="1250"/>
          </a:p>
          <a:p>
            <a:pPr indent="-307975" lvl="0" marL="457200" rtl="0" algn="l">
              <a:spcBef>
                <a:spcPts val="0"/>
              </a:spcBef>
              <a:spcAft>
                <a:spcPts val="0"/>
              </a:spcAft>
              <a:buSzPts val="1250"/>
              <a:buAutoNum type="arabicPeriod"/>
            </a:pPr>
            <a:r>
              <a:rPr lang="en" sz="1250"/>
              <a:t>Computer algorithms are used to model the xenobiotic designs and replicate the activity of the cells.</a:t>
            </a:r>
            <a:endParaRPr sz="1250"/>
          </a:p>
          <a:p>
            <a:pPr indent="0" lvl="0" marL="0" rtl="0" algn="l">
              <a:spcBef>
                <a:spcPts val="0"/>
              </a:spcBef>
              <a:spcAft>
                <a:spcPts val="0"/>
              </a:spcAft>
              <a:buNone/>
            </a:pPr>
            <a:r>
              <a:t/>
            </a:r>
            <a:endParaRPr sz="1250"/>
          </a:p>
          <a:p>
            <a:pPr indent="-307975" lvl="0" marL="457200" rtl="0" algn="l">
              <a:spcBef>
                <a:spcPts val="0"/>
              </a:spcBef>
              <a:spcAft>
                <a:spcPts val="0"/>
              </a:spcAft>
              <a:buSzPts val="1250"/>
              <a:buAutoNum type="arabicPeriod"/>
            </a:pPr>
            <a:r>
              <a:rPr lang="en" sz="1250"/>
              <a:t>The construction of the live robot from the grown frog cells is then guided by the designs.</a:t>
            </a:r>
            <a:endParaRPr sz="1250"/>
          </a:p>
          <a:p>
            <a:pPr indent="0" lvl="0" marL="0" rtl="0" algn="l">
              <a:spcBef>
                <a:spcPts val="0"/>
              </a:spcBef>
              <a:spcAft>
                <a:spcPts val="0"/>
              </a:spcAft>
              <a:buNone/>
            </a:pPr>
            <a:r>
              <a:t/>
            </a:r>
            <a:endParaRPr sz="1250"/>
          </a:p>
          <a:p>
            <a:pPr indent="-307975" lvl="0" marL="457200" rtl="0" algn="l">
              <a:spcBef>
                <a:spcPts val="0"/>
              </a:spcBef>
              <a:spcAft>
                <a:spcPts val="0"/>
              </a:spcAft>
              <a:buSzPts val="1250"/>
              <a:buAutoNum type="arabicPeriod"/>
            </a:pPr>
            <a:r>
              <a:rPr lang="en" sz="1250"/>
              <a:t>The xenobots are then put to the test in various settings to see how well they operate, including their capacity for movement, object </a:t>
            </a:r>
            <a:r>
              <a:rPr lang="en" sz="1250"/>
              <a:t>manipulation</a:t>
            </a:r>
            <a:r>
              <a:rPr lang="en" sz="1250"/>
              <a:t>, and stimulus response.</a:t>
            </a:r>
            <a:endParaRPr sz="1250"/>
          </a:p>
          <a:p>
            <a:pPr indent="0" lvl="0" marL="0" rtl="0" algn="l">
              <a:spcBef>
                <a:spcPts val="0"/>
              </a:spcBef>
              <a:spcAft>
                <a:spcPts val="0"/>
              </a:spcAft>
              <a:buNone/>
            </a:pPr>
            <a:r>
              <a:t/>
            </a:r>
            <a:endParaRPr sz="1250"/>
          </a:p>
          <a:p>
            <a:pPr indent="-307975" lvl="0" marL="457200" rtl="0" algn="l">
              <a:spcBef>
                <a:spcPts val="0"/>
              </a:spcBef>
              <a:spcAft>
                <a:spcPts val="0"/>
              </a:spcAft>
              <a:buSzPts val="1250"/>
              <a:buAutoNum type="arabicPeriod"/>
            </a:pPr>
            <a:r>
              <a:rPr lang="en" sz="1250"/>
              <a:t>To fully understand the structure and function of the xenobots, researchers also analyze their genetic and molecular characteristics.</a:t>
            </a:r>
            <a:endParaRPr sz="1250"/>
          </a:p>
        </p:txBody>
      </p:sp>
      <p:cxnSp>
        <p:nvCxnSpPr>
          <p:cNvPr id="412" name="Google Shape;412;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3" name="Google Shape;413;p68"/>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938500" y="445025"/>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a:t>
            </a:r>
            <a:endParaRPr/>
          </a:p>
        </p:txBody>
      </p:sp>
      <p:sp>
        <p:nvSpPr>
          <p:cNvPr id="419" name="Google Shape;419;p69"/>
          <p:cNvSpPr txBox="1"/>
          <p:nvPr>
            <p:ph idx="1" type="body"/>
          </p:nvPr>
        </p:nvSpPr>
        <p:spPr>
          <a:xfrm>
            <a:off x="938500" y="1246025"/>
            <a:ext cx="7172100" cy="3751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T</a:t>
            </a:r>
            <a:r>
              <a:rPr lang="en" sz="1400"/>
              <a:t>he potential of xenobots in various applications, such as drug delivery, environmental cleanup, and bioremediation.</a:t>
            </a:r>
            <a:endParaRPr sz="1400"/>
          </a:p>
          <a:p>
            <a:pPr indent="-317500" lvl="0" marL="457200" rtl="0" algn="l">
              <a:lnSpc>
                <a:spcPct val="115000"/>
              </a:lnSpc>
              <a:spcBef>
                <a:spcPts val="1000"/>
              </a:spcBef>
              <a:spcAft>
                <a:spcPts val="0"/>
              </a:spcAft>
              <a:buSzPts val="1400"/>
              <a:buAutoNum type="arabicPeriod"/>
            </a:pPr>
            <a:r>
              <a:rPr lang="en" sz="1400"/>
              <a:t>Researchers used xenobots to remove microplastics from water, demonstrating their potential as a tool for environmental cleanup.</a:t>
            </a:r>
            <a:endParaRPr sz="1400"/>
          </a:p>
          <a:p>
            <a:pPr indent="-317500" lvl="0" marL="457200" rtl="0" algn="l">
              <a:lnSpc>
                <a:spcPct val="115000"/>
              </a:lnSpc>
              <a:spcBef>
                <a:spcPts val="1000"/>
              </a:spcBef>
              <a:spcAft>
                <a:spcPts val="1000"/>
              </a:spcAft>
              <a:buSzPts val="1400"/>
              <a:buAutoNum type="arabicPeriod"/>
            </a:pPr>
            <a:r>
              <a:rPr lang="en" sz="1400"/>
              <a:t>Xenobots could be used to detect and destroy cancer cells in the body. The researchers engineered the xenobots to target and destroy cancer cells while leaving healthy cells untouched.</a:t>
            </a:r>
            <a:endParaRPr sz="1400"/>
          </a:p>
        </p:txBody>
      </p:sp>
      <p:cxnSp>
        <p:nvCxnSpPr>
          <p:cNvPr id="420" name="Google Shape;420;p6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21" name="Google Shape;421;p69"/>
          <p:cNvPicPr preferRelativeResize="0"/>
          <p:nvPr/>
        </p:nvPicPr>
        <p:blipFill>
          <a:blip r:embed="rId3">
            <a:alphaModFix/>
          </a:blip>
          <a:stretch>
            <a:fillRect/>
          </a:stretch>
        </p:blipFill>
        <p:spPr>
          <a:xfrm>
            <a:off x="5348350" y="3294813"/>
            <a:ext cx="2762250" cy="1657350"/>
          </a:xfrm>
          <a:prstGeom prst="rect">
            <a:avLst/>
          </a:prstGeom>
          <a:noFill/>
          <a:ln>
            <a:noFill/>
          </a:ln>
        </p:spPr>
      </p:pic>
      <p:pic>
        <p:nvPicPr>
          <p:cNvPr id="422" name="Google Shape;422;p69"/>
          <p:cNvPicPr preferRelativeResize="0"/>
          <p:nvPr/>
        </p:nvPicPr>
        <p:blipFill>
          <a:blip r:embed="rId4">
            <a:alphaModFix/>
          </a:blip>
          <a:stretch>
            <a:fillRect/>
          </a:stretch>
        </p:blipFill>
        <p:spPr>
          <a:xfrm>
            <a:off x="1485063" y="3318613"/>
            <a:ext cx="2847975" cy="160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ph type="title"/>
          </p:nvPr>
        </p:nvSpPr>
        <p:spPr>
          <a:xfrm>
            <a:off x="938500" y="445025"/>
            <a:ext cx="6168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 AND CONCLUSION</a:t>
            </a:r>
            <a:endParaRPr/>
          </a:p>
        </p:txBody>
      </p:sp>
      <p:sp>
        <p:nvSpPr>
          <p:cNvPr id="428" name="Google Shape;428;p7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K</a:t>
            </a:r>
            <a:r>
              <a:rPr lang="en" sz="1400"/>
              <a:t>ey contributions of the study of xenobots is the creation of a new field of science known as "xenobotics."</a:t>
            </a:r>
            <a:endParaRPr sz="1400"/>
          </a:p>
          <a:p>
            <a:pPr indent="-317500" lvl="0" marL="457200" rtl="0" algn="l">
              <a:lnSpc>
                <a:spcPct val="115000"/>
              </a:lnSpc>
              <a:spcBef>
                <a:spcPts val="1000"/>
              </a:spcBef>
              <a:spcAft>
                <a:spcPts val="0"/>
              </a:spcAft>
              <a:buSzPts val="1400"/>
              <a:buAutoNum type="arabicPeriod"/>
            </a:pPr>
            <a:r>
              <a:rPr lang="en" sz="1400"/>
              <a:t>The study of xenobots has significant implications for a wide range of fields, including medicine, environmental science, and even space exploration.</a:t>
            </a:r>
            <a:endParaRPr sz="1400"/>
          </a:p>
          <a:p>
            <a:pPr indent="-317500" lvl="0" marL="457200" rtl="0" algn="l">
              <a:lnSpc>
                <a:spcPct val="115000"/>
              </a:lnSpc>
              <a:spcBef>
                <a:spcPts val="1000"/>
              </a:spcBef>
              <a:spcAft>
                <a:spcPts val="1000"/>
              </a:spcAft>
              <a:buSzPts val="1400"/>
              <a:buAutoNum type="arabicPeriod"/>
            </a:pPr>
            <a:r>
              <a:rPr lang="en" sz="1400"/>
              <a:t>The study of xenobots is still in its early stages, it represents a promising area of research that has the potential to revolutionize the way we approach technology and its relationship with the natural world.</a:t>
            </a:r>
            <a:endParaRPr sz="1400"/>
          </a:p>
        </p:txBody>
      </p:sp>
      <p:cxnSp>
        <p:nvCxnSpPr>
          <p:cNvPr id="429" name="Google Shape;429;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30" name="Google Shape;430;p7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1920750" y="2365950"/>
            <a:ext cx="53025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436" name="Google Shape;436;p71"/>
          <p:cNvCxnSpPr/>
          <p:nvPr/>
        </p:nvCxnSpPr>
        <p:spPr>
          <a:xfrm>
            <a:off x="3190500" y="35765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ctrTitle"/>
          </p:nvPr>
        </p:nvSpPr>
        <p:spPr>
          <a:xfrm>
            <a:off x="147225" y="131225"/>
            <a:ext cx="6207900" cy="15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lt2"/>
                </a:solidFill>
              </a:rPr>
              <a:t>History and Background</a:t>
            </a:r>
            <a:endParaRPr sz="3500">
              <a:solidFill>
                <a:schemeClr val="lt2"/>
              </a:solidFill>
            </a:endParaRPr>
          </a:p>
        </p:txBody>
      </p:sp>
      <p:sp>
        <p:nvSpPr>
          <p:cNvPr id="181" name="Google Shape;181;p39"/>
          <p:cNvSpPr txBox="1"/>
          <p:nvPr/>
        </p:nvSpPr>
        <p:spPr>
          <a:xfrm>
            <a:off x="310800" y="850600"/>
            <a:ext cx="61752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a:ea typeface="Montserrat"/>
                <a:cs typeface="Montserrat"/>
                <a:sym typeface="Montserrat"/>
              </a:rPr>
              <a:t>Lev Vygotsky, a Soviet psychologist, created the idea of the Zone of Proximal Development (ZPD) in the 1920s and 1930s. According to Vygotsky, learning is a social activity that happens via interactions with those who have more life experience  and knowledge, such parents, instructors, and peers. Vygotsky's ideas and teaching methods are still widely used today in various fields, including education, psychology, and child development. His work has had a significant impact on the understanding of how children learn and develop, thus, influencing the way educators approach teaching and learning.</a:t>
            </a:r>
            <a:endParaRPr>
              <a:solidFill>
                <a:schemeClr val="lt1"/>
              </a:solidFill>
              <a:latin typeface="Montserrat"/>
              <a:ea typeface="Montserrat"/>
              <a:cs typeface="Montserrat"/>
              <a:sym typeface="Montserrat"/>
            </a:endParaRPr>
          </a:p>
        </p:txBody>
      </p:sp>
      <p:pic>
        <p:nvPicPr>
          <p:cNvPr id="182" name="Google Shape;182;p39"/>
          <p:cNvPicPr preferRelativeResize="0"/>
          <p:nvPr/>
        </p:nvPicPr>
        <p:blipFill>
          <a:blip r:embed="rId3">
            <a:alphaModFix/>
          </a:blip>
          <a:stretch>
            <a:fillRect/>
          </a:stretch>
        </p:blipFill>
        <p:spPr>
          <a:xfrm>
            <a:off x="6617900" y="217888"/>
            <a:ext cx="2314771" cy="3192787"/>
          </a:xfrm>
          <a:prstGeom prst="rect">
            <a:avLst/>
          </a:prstGeom>
          <a:noFill/>
          <a:ln>
            <a:noFill/>
          </a:ln>
        </p:spPr>
      </p:pic>
      <p:sp>
        <p:nvSpPr>
          <p:cNvPr id="183" name="Google Shape;183;p39"/>
          <p:cNvSpPr txBox="1"/>
          <p:nvPr/>
        </p:nvSpPr>
        <p:spPr>
          <a:xfrm>
            <a:off x="6427875" y="3598650"/>
            <a:ext cx="285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Lev Semyonovich Vygotsky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                 (1896 -1934)</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89" name="Google Shape;189;p4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Highlight the importance of play for the mental development of the child</a:t>
            </a:r>
            <a:endParaRPr sz="1400"/>
          </a:p>
          <a:p>
            <a:pPr indent="-317500" lvl="0" marL="457200" rtl="0" algn="l">
              <a:lnSpc>
                <a:spcPct val="200000"/>
              </a:lnSpc>
              <a:spcBef>
                <a:spcPts val="0"/>
              </a:spcBef>
              <a:spcAft>
                <a:spcPts val="0"/>
              </a:spcAft>
              <a:buSzPts val="1400"/>
              <a:buChar char="●"/>
            </a:pPr>
            <a:r>
              <a:rPr lang="en" sz="1400"/>
              <a:t>Importance of social interactions as a critical aspect of play based learning</a:t>
            </a:r>
            <a:endParaRPr sz="1400"/>
          </a:p>
          <a:p>
            <a:pPr indent="-317500" lvl="0" marL="457200" rtl="0" algn="l">
              <a:lnSpc>
                <a:spcPct val="200000"/>
              </a:lnSpc>
              <a:spcBef>
                <a:spcPts val="0"/>
              </a:spcBef>
              <a:spcAft>
                <a:spcPts val="0"/>
              </a:spcAft>
              <a:buSzPts val="1400"/>
              <a:buChar char="●"/>
            </a:pPr>
            <a:r>
              <a:rPr lang="en" sz="1400"/>
              <a:t>Understanding the Zone of Proximal Development and Scaffolding</a:t>
            </a:r>
            <a:endParaRPr sz="1400"/>
          </a:p>
          <a:p>
            <a:pPr indent="0" lvl="0" marL="0" rtl="0" algn="l">
              <a:lnSpc>
                <a:spcPct val="150000"/>
              </a:lnSpc>
              <a:spcBef>
                <a:spcPts val="1600"/>
              </a:spcBef>
              <a:spcAft>
                <a:spcPts val="0"/>
              </a:spcAft>
              <a:buNone/>
            </a:pPr>
            <a:r>
              <a:rPr b="1" lang="en" sz="1400"/>
              <a:t>=&gt; The primary goal is to understand how a child’s mental development  is influenced by their social and cultural context proposing the importance of play in this process</a:t>
            </a:r>
            <a:endParaRPr b="1" sz="1400"/>
          </a:p>
          <a:p>
            <a:pPr indent="0" lvl="0" marL="0" rtl="0" algn="l">
              <a:lnSpc>
                <a:spcPct val="150000"/>
              </a:lnSpc>
              <a:spcBef>
                <a:spcPts val="0"/>
              </a:spcBef>
              <a:spcAft>
                <a:spcPts val="0"/>
              </a:spcAft>
              <a:buNone/>
            </a:pPr>
            <a:r>
              <a:t/>
            </a:r>
            <a:endParaRPr b="1" sz="1400"/>
          </a:p>
          <a:p>
            <a:pPr indent="0" lvl="0" marL="0" rtl="0" algn="l">
              <a:lnSpc>
                <a:spcPct val="200000"/>
              </a:lnSpc>
              <a:spcBef>
                <a:spcPts val="0"/>
              </a:spcBef>
              <a:spcAft>
                <a:spcPts val="0"/>
              </a:spcAft>
              <a:buNone/>
            </a:pPr>
            <a:r>
              <a:t/>
            </a:r>
            <a:endParaRPr sz="1400"/>
          </a:p>
          <a:p>
            <a:pPr indent="0" lvl="0" marL="0" rtl="0" algn="l">
              <a:spcBef>
                <a:spcPts val="1600"/>
              </a:spcBef>
              <a:spcAft>
                <a:spcPts val="1600"/>
              </a:spcAft>
              <a:buNone/>
            </a:pPr>
            <a:r>
              <a:t/>
            </a:r>
            <a:endParaRPr sz="1400"/>
          </a:p>
        </p:txBody>
      </p:sp>
      <p:cxnSp>
        <p:nvCxnSpPr>
          <p:cNvPr id="190" name="Google Shape;190;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1" name="Google Shape;191;p40"/>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938500" y="445025"/>
            <a:ext cx="57357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97" name="Google Shape;197;p41"/>
          <p:cNvSpPr txBox="1"/>
          <p:nvPr>
            <p:ph idx="1" type="body"/>
          </p:nvPr>
        </p:nvSpPr>
        <p:spPr>
          <a:xfrm>
            <a:off x="828425" y="1566250"/>
            <a:ext cx="7172100" cy="303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When talking about play in a child’s development we are mainly concerned with two questions. </a:t>
            </a:r>
            <a:endParaRPr sz="1400"/>
          </a:p>
          <a:p>
            <a:pPr indent="-317500" lvl="0" marL="457200" rtl="0" algn="l">
              <a:lnSpc>
                <a:spcPct val="150000"/>
              </a:lnSpc>
              <a:spcBef>
                <a:spcPts val="1600"/>
              </a:spcBef>
              <a:spcAft>
                <a:spcPts val="0"/>
              </a:spcAft>
              <a:buSzPts val="1400"/>
              <a:buAutoNum type="arabicPeriod"/>
            </a:pPr>
            <a:r>
              <a:rPr lang="en" sz="1400"/>
              <a:t>H</a:t>
            </a:r>
            <a:r>
              <a:rPr lang="en" sz="1400"/>
              <a:t>ow play itself arises in development – its origin and genesis?</a:t>
            </a:r>
            <a:endParaRPr sz="1400"/>
          </a:p>
          <a:p>
            <a:pPr indent="0" lvl="0" marL="457200" rtl="0" algn="l">
              <a:lnSpc>
                <a:spcPct val="150000"/>
              </a:lnSpc>
              <a:spcBef>
                <a:spcPts val="1600"/>
              </a:spcBef>
              <a:spcAft>
                <a:spcPts val="0"/>
              </a:spcAft>
              <a:buNone/>
            </a:pPr>
            <a:r>
              <a:t/>
            </a:r>
            <a:endParaRPr sz="1400"/>
          </a:p>
          <a:p>
            <a:pPr indent="-317500" lvl="0" marL="457200" rtl="0" algn="l">
              <a:lnSpc>
                <a:spcPct val="150000"/>
              </a:lnSpc>
              <a:spcBef>
                <a:spcPts val="1600"/>
              </a:spcBef>
              <a:spcAft>
                <a:spcPts val="0"/>
              </a:spcAft>
              <a:buSzPts val="1400"/>
              <a:buAutoNum type="arabicPeriod"/>
            </a:pPr>
            <a:r>
              <a:rPr lang="en" sz="1400"/>
              <a:t>What is play, and how does it contribute to a child's cognitive, social, and emotional development?</a:t>
            </a:r>
            <a:endParaRPr sz="1400"/>
          </a:p>
        </p:txBody>
      </p:sp>
      <p:cxnSp>
        <p:nvCxnSpPr>
          <p:cNvPr id="198" name="Google Shape;198;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9" name="Google Shape;199;p41"/>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pic>
        <p:nvPicPr>
          <p:cNvPr id="200" name="Google Shape;200;p41"/>
          <p:cNvPicPr preferRelativeResize="0"/>
          <p:nvPr/>
        </p:nvPicPr>
        <p:blipFill>
          <a:blip r:embed="rId3">
            <a:alphaModFix/>
          </a:blip>
          <a:stretch>
            <a:fillRect/>
          </a:stretch>
        </p:blipFill>
        <p:spPr>
          <a:xfrm>
            <a:off x="4990693" y="91425"/>
            <a:ext cx="4084160" cy="1474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title"/>
          </p:nvPr>
        </p:nvSpPr>
        <p:spPr>
          <a:xfrm>
            <a:off x="938500" y="445025"/>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206" name="Google Shape;206;p42"/>
          <p:cNvSpPr txBox="1"/>
          <p:nvPr>
            <p:ph idx="1" type="body"/>
          </p:nvPr>
        </p:nvSpPr>
        <p:spPr>
          <a:xfrm>
            <a:off x="938500" y="1182050"/>
            <a:ext cx="7172100" cy="3695400"/>
          </a:xfrm>
          <a:prstGeom prst="rect">
            <a:avLst/>
          </a:prstGeom>
        </p:spPr>
        <p:txBody>
          <a:bodyPr anchorCtr="0" anchor="t" bIns="91425" lIns="91425" spcFirstLastPara="1" rIns="91425" wrap="square" tIns="91425">
            <a:noAutofit/>
          </a:bodyPr>
          <a:lstStyle/>
          <a:p>
            <a:pPr indent="-301625" lvl="0" marL="457200" rtl="0" algn="l">
              <a:lnSpc>
                <a:spcPct val="200000"/>
              </a:lnSpc>
              <a:spcBef>
                <a:spcPts val="0"/>
              </a:spcBef>
              <a:spcAft>
                <a:spcPts val="0"/>
              </a:spcAft>
              <a:buSzPts val="1150"/>
              <a:buChar char="●"/>
            </a:pPr>
            <a:r>
              <a:rPr lang="en" sz="1400"/>
              <a:t>Defining play </a:t>
            </a:r>
            <a:endParaRPr sz="1400"/>
          </a:p>
          <a:p>
            <a:pPr indent="-317500" lvl="0" marL="457200" rtl="0" algn="l">
              <a:lnSpc>
                <a:spcPct val="200000"/>
              </a:lnSpc>
              <a:spcBef>
                <a:spcPts val="0"/>
              </a:spcBef>
              <a:spcAft>
                <a:spcPts val="0"/>
              </a:spcAft>
              <a:buSzPts val="1400"/>
              <a:buChar char="●"/>
            </a:pPr>
            <a:r>
              <a:rPr lang="en" sz="1400"/>
              <a:t>Understand its role of play in cognitive development</a:t>
            </a:r>
            <a:endParaRPr sz="1400"/>
          </a:p>
          <a:p>
            <a:pPr indent="-317500" lvl="0" marL="457200" rtl="0" algn="l">
              <a:lnSpc>
                <a:spcPct val="200000"/>
              </a:lnSpc>
              <a:spcBef>
                <a:spcPts val="0"/>
              </a:spcBef>
              <a:spcAft>
                <a:spcPts val="0"/>
              </a:spcAft>
              <a:buSzPts val="1400"/>
              <a:buChar char="●"/>
            </a:pPr>
            <a:r>
              <a:rPr lang="en" sz="1400"/>
              <a:t>Examining the relationship between play and culture: </a:t>
            </a:r>
            <a:endParaRPr sz="1400"/>
          </a:p>
          <a:p>
            <a:pPr indent="-317500" lvl="0" marL="457200" rtl="0" algn="l">
              <a:lnSpc>
                <a:spcPct val="200000"/>
              </a:lnSpc>
              <a:spcBef>
                <a:spcPts val="0"/>
              </a:spcBef>
              <a:spcAft>
                <a:spcPts val="0"/>
              </a:spcAft>
              <a:buSzPts val="1400"/>
              <a:buChar char="●"/>
            </a:pPr>
            <a:r>
              <a:rPr lang="en" sz="1400"/>
              <a:t>Social interactions: Social interactions as a critical aspect of play-based learning</a:t>
            </a:r>
            <a:endParaRPr sz="1400"/>
          </a:p>
          <a:p>
            <a:pPr indent="-317500" lvl="0" marL="457200" rtl="0" algn="l">
              <a:lnSpc>
                <a:spcPct val="200000"/>
              </a:lnSpc>
              <a:spcBef>
                <a:spcPts val="0"/>
              </a:spcBef>
              <a:spcAft>
                <a:spcPts val="0"/>
              </a:spcAft>
              <a:buSzPts val="1400"/>
              <a:buChar char="●"/>
            </a:pPr>
            <a:r>
              <a:rPr lang="en" sz="1400"/>
              <a:t>Introducing the term zone of proximal development and how it correlates with play along with the term scaffolding</a:t>
            </a:r>
            <a:endParaRPr sz="1400"/>
          </a:p>
          <a:p>
            <a:pPr indent="0" lvl="0" marL="0" rtl="0" algn="l">
              <a:lnSpc>
                <a:spcPct val="200000"/>
              </a:lnSpc>
              <a:spcBef>
                <a:spcPts val="1600"/>
              </a:spcBef>
              <a:spcAft>
                <a:spcPts val="1600"/>
              </a:spcAft>
              <a:buNone/>
            </a:pPr>
            <a:r>
              <a:t/>
            </a:r>
            <a:endParaRPr sz="1400"/>
          </a:p>
        </p:txBody>
      </p:sp>
      <p:cxnSp>
        <p:nvCxnSpPr>
          <p:cNvPr id="207" name="Google Shape;207;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8" name="Google Shape;208;p42"/>
          <p:cNvPicPr preferRelativeResize="0"/>
          <p:nvPr/>
        </p:nvPicPr>
        <p:blipFill>
          <a:blip r:embed="rId3">
            <a:alphaModFix/>
          </a:blip>
          <a:stretch>
            <a:fillRect/>
          </a:stretch>
        </p:blipFill>
        <p:spPr>
          <a:xfrm>
            <a:off x="6285175" y="124075"/>
            <a:ext cx="2763000" cy="15541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3"/>
          <p:cNvSpPr txBox="1"/>
          <p:nvPr>
            <p:ph idx="1" type="body"/>
          </p:nvPr>
        </p:nvSpPr>
        <p:spPr>
          <a:xfrm>
            <a:off x="478225" y="1084750"/>
            <a:ext cx="4257000" cy="36024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SzPts val="1450"/>
              <a:buChar char="●"/>
            </a:pPr>
            <a:r>
              <a:rPr lang="en" sz="1450"/>
              <a:t>According to Vygotsky, play is an important activity for children that allows them to bridge the gap between their current level of development and their potential level of development. </a:t>
            </a:r>
            <a:endParaRPr sz="1450"/>
          </a:p>
          <a:p>
            <a:pPr indent="0" lvl="0" marL="0" rtl="0" algn="l">
              <a:spcBef>
                <a:spcPts val="1600"/>
              </a:spcBef>
              <a:spcAft>
                <a:spcPts val="0"/>
              </a:spcAft>
              <a:buNone/>
            </a:pPr>
            <a:r>
              <a:t/>
            </a:r>
            <a:endParaRPr sz="1450"/>
          </a:p>
          <a:p>
            <a:pPr indent="-320675" lvl="0" marL="457200" rtl="0" algn="l">
              <a:spcBef>
                <a:spcPts val="1600"/>
              </a:spcBef>
              <a:spcAft>
                <a:spcPts val="0"/>
              </a:spcAft>
              <a:buSzPts val="1450"/>
              <a:buChar char="●"/>
            </a:pPr>
            <a:r>
              <a:rPr lang="en" sz="1450"/>
              <a:t>He defined play as an activity that is voluntary and intrinsically motivated, where the process is more important than the product. For Vygotsky, play was not just a leisure activity, but a critical part of a child's cognitive development.</a:t>
            </a:r>
            <a:endParaRPr sz="1450"/>
          </a:p>
          <a:p>
            <a:pPr indent="0" lvl="0" marL="0" rtl="0" algn="l">
              <a:spcBef>
                <a:spcPts val="1600"/>
              </a:spcBef>
              <a:spcAft>
                <a:spcPts val="0"/>
              </a:spcAft>
              <a:buNone/>
            </a:pPr>
            <a:r>
              <a:t/>
            </a:r>
            <a:endParaRPr sz="850"/>
          </a:p>
          <a:p>
            <a:pPr indent="0" lvl="0" marL="0" rtl="0" algn="l">
              <a:spcBef>
                <a:spcPts val="1600"/>
              </a:spcBef>
              <a:spcAft>
                <a:spcPts val="0"/>
              </a:spcAft>
              <a:buNone/>
            </a:pPr>
            <a:r>
              <a:t/>
            </a:r>
            <a:endParaRPr sz="850"/>
          </a:p>
          <a:p>
            <a:pPr indent="0" lvl="0" marL="457200" rtl="0" algn="l">
              <a:spcBef>
                <a:spcPts val="1600"/>
              </a:spcBef>
              <a:spcAft>
                <a:spcPts val="1600"/>
              </a:spcAft>
              <a:buNone/>
            </a:pPr>
            <a:r>
              <a:t/>
            </a:r>
            <a:endParaRPr sz="1050"/>
          </a:p>
        </p:txBody>
      </p:sp>
      <p:sp>
        <p:nvSpPr>
          <p:cNvPr id="214" name="Google Shape;214;p43"/>
          <p:cNvSpPr txBox="1"/>
          <p:nvPr>
            <p:ph type="title"/>
          </p:nvPr>
        </p:nvSpPr>
        <p:spPr>
          <a:xfrm>
            <a:off x="848475" y="114800"/>
            <a:ext cx="573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play and its role in mental development?</a:t>
            </a:r>
            <a:endParaRPr/>
          </a:p>
        </p:txBody>
      </p:sp>
      <p:pic>
        <p:nvPicPr>
          <p:cNvPr id="215" name="Google Shape;215;p43"/>
          <p:cNvPicPr preferRelativeResize="0"/>
          <p:nvPr/>
        </p:nvPicPr>
        <p:blipFill>
          <a:blip r:embed="rId3">
            <a:alphaModFix/>
          </a:blip>
          <a:stretch>
            <a:fillRect/>
          </a:stretch>
        </p:blipFill>
        <p:spPr>
          <a:xfrm>
            <a:off x="4917550" y="677862"/>
            <a:ext cx="4090068" cy="3067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352300" y="33155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interactions: a critical aspect of play based learning</a:t>
            </a:r>
            <a:endParaRPr/>
          </a:p>
        </p:txBody>
      </p:sp>
      <p:sp>
        <p:nvSpPr>
          <p:cNvPr id="221" name="Google Shape;221;p44"/>
          <p:cNvSpPr txBox="1"/>
          <p:nvPr>
            <p:ph idx="1" type="body"/>
          </p:nvPr>
        </p:nvSpPr>
        <p:spPr>
          <a:xfrm>
            <a:off x="217025" y="1150050"/>
            <a:ext cx="4843200" cy="39216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1200"/>
              </a:spcBef>
              <a:spcAft>
                <a:spcPts val="0"/>
              </a:spcAft>
              <a:buSzPts val="1450"/>
              <a:buChar char="●"/>
            </a:pPr>
            <a:r>
              <a:rPr lang="en" sz="1450"/>
              <a:t>Vygotsky believed that social interactions were a critical aspect of play-based learning and that the relationship between play and culture was an important consideration in understanding the role of play in children's development. He argued that play was not just a simple and universal activity, but was shaped and influenced by cultural and social factors.</a:t>
            </a:r>
            <a:endParaRPr sz="1450"/>
          </a:p>
          <a:p>
            <a:pPr indent="-320675" lvl="0" marL="457200" rtl="0" algn="l">
              <a:lnSpc>
                <a:spcPct val="115000"/>
              </a:lnSpc>
              <a:spcBef>
                <a:spcPts val="0"/>
              </a:spcBef>
              <a:spcAft>
                <a:spcPts val="0"/>
              </a:spcAft>
              <a:buSzPts val="1450"/>
              <a:buChar char="●"/>
            </a:pPr>
            <a:r>
              <a:rPr lang="en" sz="1450"/>
              <a:t>He believed that children learn best from more knowledgeable others, such as teachers or peers, and that play-based activities should be designed to promote social interactions and collaborative learning.</a:t>
            </a:r>
            <a:endParaRPr sz="1450"/>
          </a:p>
          <a:p>
            <a:pPr indent="0" lvl="0" marL="0" rtl="0" algn="l">
              <a:lnSpc>
                <a:spcPct val="115000"/>
              </a:lnSpc>
              <a:spcBef>
                <a:spcPts val="1200"/>
              </a:spcBef>
              <a:spcAft>
                <a:spcPts val="0"/>
              </a:spcAft>
              <a:buNone/>
            </a:pPr>
            <a:r>
              <a:t/>
            </a:r>
            <a:endParaRPr sz="1250"/>
          </a:p>
          <a:p>
            <a:pPr indent="0" lvl="0" marL="0" rtl="0" algn="l">
              <a:spcBef>
                <a:spcPts val="1200"/>
              </a:spcBef>
              <a:spcAft>
                <a:spcPts val="1600"/>
              </a:spcAft>
              <a:buNone/>
            </a:pPr>
            <a:r>
              <a:t/>
            </a:r>
            <a:endParaRPr/>
          </a:p>
        </p:txBody>
      </p:sp>
      <p:pic>
        <p:nvPicPr>
          <p:cNvPr id="222" name="Google Shape;222;p44"/>
          <p:cNvPicPr preferRelativeResize="0"/>
          <p:nvPr/>
        </p:nvPicPr>
        <p:blipFill>
          <a:blip r:embed="rId3">
            <a:alphaModFix/>
          </a:blip>
          <a:stretch>
            <a:fillRect/>
          </a:stretch>
        </p:blipFill>
        <p:spPr>
          <a:xfrm>
            <a:off x="5178687" y="2566075"/>
            <a:ext cx="3936775" cy="2214450"/>
          </a:xfrm>
          <a:prstGeom prst="rect">
            <a:avLst/>
          </a:prstGeom>
          <a:noFill/>
          <a:ln>
            <a:noFill/>
          </a:ln>
        </p:spPr>
      </p:pic>
      <p:pic>
        <p:nvPicPr>
          <p:cNvPr id="223" name="Google Shape;223;p44"/>
          <p:cNvPicPr preferRelativeResize="0"/>
          <p:nvPr/>
        </p:nvPicPr>
        <p:blipFill>
          <a:blip r:embed="rId4">
            <a:alphaModFix/>
          </a:blip>
          <a:stretch>
            <a:fillRect/>
          </a:stretch>
        </p:blipFill>
        <p:spPr>
          <a:xfrm>
            <a:off x="5380363" y="288675"/>
            <a:ext cx="3533399" cy="18667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